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304" r:id="rId2"/>
    <p:sldId id="333" r:id="rId3"/>
    <p:sldId id="318" r:id="rId4"/>
    <p:sldId id="319" r:id="rId5"/>
    <p:sldId id="320" r:id="rId6"/>
    <p:sldId id="321" r:id="rId7"/>
    <p:sldId id="322" r:id="rId8"/>
    <p:sldId id="331" r:id="rId9"/>
    <p:sldId id="323" r:id="rId10"/>
    <p:sldId id="324" r:id="rId11"/>
    <p:sldId id="325" r:id="rId12"/>
    <p:sldId id="326" r:id="rId13"/>
    <p:sldId id="327" r:id="rId14"/>
    <p:sldId id="332" r:id="rId15"/>
    <p:sldId id="328" r:id="rId16"/>
    <p:sldId id="329" r:id="rId17"/>
    <p:sldId id="330" r:id="rId18"/>
    <p:sldId id="311" r:id="rId19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zsak.balint\Desktop\PhD\Konferenci&#225;k,%20el&#337;ad&#225;sok,%20cikkek,%20besz&#225;mol&#243;k\El&#337;ad&#225;sok,%20besz&#225;mol&#243;k\HUMVI%20k&#233;pz&#233;s%202023\V&#237;zmin&#337;s&#233;gi%20param&#233;terek\M&#225;solat%20eredetijeJellemz&#337;%20&#233;rt&#233;k%20mikroszk&#243;po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zsak.balint\Desktop\PhD\Konferenci&#225;k,%20el&#337;ad&#225;sok,%20cikkek,%20besz&#225;mol&#243;k\El&#337;ad&#225;sok,%20besz&#225;mol&#243;k\HUMVI%20k&#233;pz&#233;s%202023\V&#237;zmin&#337;s&#233;gi%20param&#233;terek\M&#225;solat%20eredetijeJellemz&#337;%20&#233;rt&#233;k%20mikroszk&#243;po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zsak.balint\Desktop\PhD\Konferenci&#225;k,%20el&#337;ad&#225;sok,%20cikkek,%20besz&#225;mol&#243;k\El&#337;ad&#225;sok,%20besz&#225;mol&#243;k\HUMVI%20k&#233;pz&#233;s%202023\V&#237;zmin&#337;s&#233;gi%20param&#233;terek\M&#225;solat%20eredetijeJellemz&#337;%20&#233;rt&#233;k%20mikroszk&#243;po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109253673926935E-2"/>
          <c:y val="5.0737443452804232E-2"/>
          <c:w val="0.86491464825200526"/>
          <c:h val="0.77409853544860996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41275">
                <a:solidFill>
                  <a:schemeClr val="accent1"/>
                </a:solidFill>
              </a:ln>
              <a:effectLst/>
            </c:spPr>
          </c:marker>
          <c:yVal>
            <c:numRef>
              <c:f>Munka1!$D$4:$D$20</c:f>
              <c:numCache>
                <c:formatCode>General</c:formatCode>
                <c:ptCount val="17"/>
                <c:pt idx="0">
                  <c:v>10</c:v>
                </c:pt>
                <c:pt idx="1">
                  <c:v>2</c:v>
                </c:pt>
                <c:pt idx="2">
                  <c:v>10</c:v>
                </c:pt>
                <c:pt idx="3">
                  <c:v>10</c:v>
                </c:pt>
                <c:pt idx="4">
                  <c:v>12</c:v>
                </c:pt>
                <c:pt idx="5">
                  <c:v>14</c:v>
                </c:pt>
                <c:pt idx="6">
                  <c:v>15</c:v>
                </c:pt>
                <c:pt idx="7">
                  <c:v>12</c:v>
                </c:pt>
                <c:pt idx="8">
                  <c:v>14</c:v>
                </c:pt>
                <c:pt idx="9">
                  <c:v>13</c:v>
                </c:pt>
                <c:pt idx="10">
                  <c:v>11</c:v>
                </c:pt>
                <c:pt idx="11">
                  <c:v>13</c:v>
                </c:pt>
                <c:pt idx="12">
                  <c:v>25</c:v>
                </c:pt>
                <c:pt idx="13">
                  <c:v>11</c:v>
                </c:pt>
                <c:pt idx="14">
                  <c:v>11</c:v>
                </c:pt>
                <c:pt idx="15">
                  <c:v>13</c:v>
                </c:pt>
                <c:pt idx="16">
                  <c:v>14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09E-4067-9BD1-609191507589}"/>
            </c:ext>
          </c:extLst>
        </c:ser>
        <c:ser>
          <c:idx val="1"/>
          <c:order val="1"/>
          <c:spPr>
            <a:ln w="158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yVal>
            <c:numRef>
              <c:f>Munka1!$E$4:$E$20</c:f>
              <c:numCache>
                <c:formatCode>General</c:formatCode>
                <c:ptCount val="17"/>
                <c:pt idx="0">
                  <c:v>13.588235294117647</c:v>
                </c:pt>
                <c:pt idx="1">
                  <c:v>13.588235294117647</c:v>
                </c:pt>
                <c:pt idx="2">
                  <c:v>13.588235294117647</c:v>
                </c:pt>
                <c:pt idx="3">
                  <c:v>13.588235294117647</c:v>
                </c:pt>
                <c:pt idx="4">
                  <c:v>13.588235294117647</c:v>
                </c:pt>
                <c:pt idx="5">
                  <c:v>13.588235294117647</c:v>
                </c:pt>
                <c:pt idx="6">
                  <c:v>13.588235294117647</c:v>
                </c:pt>
                <c:pt idx="7">
                  <c:v>13.588235294117647</c:v>
                </c:pt>
                <c:pt idx="8">
                  <c:v>13.588235294117647</c:v>
                </c:pt>
                <c:pt idx="9">
                  <c:v>13.588235294117647</c:v>
                </c:pt>
                <c:pt idx="10">
                  <c:v>13.588235294117647</c:v>
                </c:pt>
                <c:pt idx="11">
                  <c:v>13.588235294117647</c:v>
                </c:pt>
                <c:pt idx="12">
                  <c:v>13.588235294117647</c:v>
                </c:pt>
                <c:pt idx="13">
                  <c:v>13.588235294117647</c:v>
                </c:pt>
                <c:pt idx="14">
                  <c:v>13.588235294117647</c:v>
                </c:pt>
                <c:pt idx="15">
                  <c:v>13.588235294117647</c:v>
                </c:pt>
                <c:pt idx="16">
                  <c:v>13.588235294117647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409E-4067-9BD1-609191507589}"/>
            </c:ext>
          </c:extLst>
        </c:ser>
        <c:ser>
          <c:idx val="2"/>
          <c:order val="2"/>
          <c:spPr>
            <a:ln w="12700" cap="rnd">
              <a:solidFill>
                <a:srgbClr val="92D050"/>
              </a:solidFill>
              <a:round/>
            </a:ln>
            <a:effectLst/>
          </c:spPr>
          <c:marker>
            <c:symbol val="none"/>
          </c:marker>
          <c:yVal>
            <c:numRef>
              <c:f>Munka1!$F$4:$F$20</c:f>
              <c:numCache>
                <c:formatCode>General</c:formatCode>
                <c:ptCount val="17"/>
                <c:pt idx="0">
                  <c:v>9.2158621331416146</c:v>
                </c:pt>
                <c:pt idx="1">
                  <c:v>9.2158621331416146</c:v>
                </c:pt>
                <c:pt idx="2">
                  <c:v>9.2158621331416146</c:v>
                </c:pt>
                <c:pt idx="3">
                  <c:v>9.2158621331416146</c:v>
                </c:pt>
                <c:pt idx="4">
                  <c:v>9.2158621331416146</c:v>
                </c:pt>
                <c:pt idx="5">
                  <c:v>9.2158621331416146</c:v>
                </c:pt>
                <c:pt idx="6">
                  <c:v>9.2158621331416146</c:v>
                </c:pt>
                <c:pt idx="7">
                  <c:v>9.2158621331416146</c:v>
                </c:pt>
                <c:pt idx="8">
                  <c:v>9.2158621331416146</c:v>
                </c:pt>
                <c:pt idx="9">
                  <c:v>9.2158621331416146</c:v>
                </c:pt>
                <c:pt idx="10">
                  <c:v>9.2158621331416146</c:v>
                </c:pt>
                <c:pt idx="11">
                  <c:v>9.2158621331416146</c:v>
                </c:pt>
                <c:pt idx="12">
                  <c:v>9.2158621331416146</c:v>
                </c:pt>
                <c:pt idx="13">
                  <c:v>9.2158621331416146</c:v>
                </c:pt>
                <c:pt idx="14">
                  <c:v>9.2158621331416146</c:v>
                </c:pt>
                <c:pt idx="15">
                  <c:v>9.2158621331416146</c:v>
                </c:pt>
                <c:pt idx="16">
                  <c:v>9.2158621331416146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409E-4067-9BD1-609191507589}"/>
            </c:ext>
          </c:extLst>
        </c:ser>
        <c:ser>
          <c:idx val="3"/>
          <c:order val="3"/>
          <c:spPr>
            <a:ln w="12700" cap="rnd">
              <a:solidFill>
                <a:srgbClr val="92D050"/>
              </a:solidFill>
              <a:round/>
            </a:ln>
            <a:effectLst/>
          </c:spPr>
          <c:marker>
            <c:symbol val="none"/>
          </c:marker>
          <c:yVal>
            <c:numRef>
              <c:f>Munka1!$G$4:$G$20</c:f>
              <c:numCache>
                <c:formatCode>General</c:formatCode>
                <c:ptCount val="17"/>
                <c:pt idx="0">
                  <c:v>17.960608455093677</c:v>
                </c:pt>
                <c:pt idx="1">
                  <c:v>17.960608455093677</c:v>
                </c:pt>
                <c:pt idx="2">
                  <c:v>17.960608455093677</c:v>
                </c:pt>
                <c:pt idx="3">
                  <c:v>17.960608455093677</c:v>
                </c:pt>
                <c:pt idx="4">
                  <c:v>17.960608455093677</c:v>
                </c:pt>
                <c:pt idx="5">
                  <c:v>17.960608455093677</c:v>
                </c:pt>
                <c:pt idx="6">
                  <c:v>17.960608455093677</c:v>
                </c:pt>
                <c:pt idx="7">
                  <c:v>17.960608455093677</c:v>
                </c:pt>
                <c:pt idx="8">
                  <c:v>17.960608455093677</c:v>
                </c:pt>
                <c:pt idx="9">
                  <c:v>17.960608455093677</c:v>
                </c:pt>
                <c:pt idx="10">
                  <c:v>17.960608455093677</c:v>
                </c:pt>
                <c:pt idx="11">
                  <c:v>17.960608455093677</c:v>
                </c:pt>
                <c:pt idx="12">
                  <c:v>17.960608455093677</c:v>
                </c:pt>
                <c:pt idx="13">
                  <c:v>17.960608455093677</c:v>
                </c:pt>
                <c:pt idx="14">
                  <c:v>17.960608455093677</c:v>
                </c:pt>
                <c:pt idx="15">
                  <c:v>17.960608455093677</c:v>
                </c:pt>
                <c:pt idx="16">
                  <c:v>17.960608455093677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409E-4067-9BD1-609191507589}"/>
            </c:ext>
          </c:extLst>
        </c:ser>
        <c:ser>
          <c:idx val="6"/>
          <c:order val="4"/>
          <c:spPr>
            <a:ln w="12700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yVal>
            <c:numRef>
              <c:f>Munka1!$I$4:$I$20</c:f>
              <c:numCache>
                <c:formatCode>General</c:formatCode>
                <c:ptCount val="17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  <c:pt idx="10">
                  <c:v>10</c:v>
                </c:pt>
                <c:pt idx="11">
                  <c:v>10</c:v>
                </c:pt>
                <c:pt idx="12">
                  <c:v>10</c:v>
                </c:pt>
                <c:pt idx="13">
                  <c:v>10</c:v>
                </c:pt>
                <c:pt idx="14">
                  <c:v>10</c:v>
                </c:pt>
                <c:pt idx="15">
                  <c:v>10</c:v>
                </c:pt>
                <c:pt idx="16">
                  <c:v>10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409E-4067-9BD1-609191507589}"/>
            </c:ext>
          </c:extLst>
        </c:ser>
        <c:ser>
          <c:idx val="4"/>
          <c:order val="5"/>
          <c:spPr>
            <a:ln w="12700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yVal>
            <c:numRef>
              <c:f>Munka1!$H$4:$H$20</c:f>
              <c:numCache>
                <c:formatCode>General</c:formatCode>
                <c:ptCount val="17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12</c:v>
                </c:pt>
                <c:pt idx="4">
                  <c:v>12</c:v>
                </c:pt>
                <c:pt idx="5">
                  <c:v>12</c:v>
                </c:pt>
                <c:pt idx="6">
                  <c:v>12</c:v>
                </c:pt>
                <c:pt idx="7">
                  <c:v>12</c:v>
                </c:pt>
                <c:pt idx="8">
                  <c:v>12</c:v>
                </c:pt>
                <c:pt idx="9">
                  <c:v>12</c:v>
                </c:pt>
                <c:pt idx="10">
                  <c:v>12</c:v>
                </c:pt>
                <c:pt idx="11">
                  <c:v>12</c:v>
                </c:pt>
                <c:pt idx="12">
                  <c:v>12</c:v>
                </c:pt>
                <c:pt idx="13">
                  <c:v>12</c:v>
                </c:pt>
                <c:pt idx="14">
                  <c:v>12</c:v>
                </c:pt>
                <c:pt idx="15">
                  <c:v>12</c:v>
                </c:pt>
                <c:pt idx="16">
                  <c:v>12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409E-4067-9BD1-6091915075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87302352"/>
        <c:axId val="787301104"/>
      </c:scatterChart>
      <c:valAx>
        <c:axId val="7873023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787301104"/>
        <c:crosses val="autoZero"/>
        <c:crossBetween val="midCat"/>
      </c:valAx>
      <c:valAx>
        <c:axId val="787301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787302352"/>
        <c:crosses val="autoZero"/>
        <c:crossBetween val="midCat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800"/>
      </a:pPr>
      <a:endParaRPr lang="hu-H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756411047723176E-2"/>
          <c:y val="3.3107591852830708E-2"/>
          <c:w val="0.79747949199519164"/>
          <c:h val="0.84373737175139651"/>
        </c:manualLayout>
      </c:layout>
      <c:scatterChart>
        <c:scatterStyle val="smoothMarker"/>
        <c:varyColors val="0"/>
        <c:ser>
          <c:idx val="0"/>
          <c:order val="0"/>
          <c:tx>
            <c:strRef>
              <c:f>Diagram!$B$2</c:f>
              <c:strCache>
                <c:ptCount val="1"/>
                <c:pt idx="0">
                  <c:v>Minta eredménye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strRef>
              <c:f>Diagram!$A$3:$A$90</c:f>
              <c:strCache>
                <c:ptCount val="88"/>
                <c:pt idx="0">
                  <c:v>2018.02.12</c:v>
                </c:pt>
                <c:pt idx="1">
                  <c:v>2018.02.26</c:v>
                </c:pt>
                <c:pt idx="2">
                  <c:v>2018.03.12</c:v>
                </c:pt>
                <c:pt idx="3">
                  <c:v>2018.04.03</c:v>
                </c:pt>
                <c:pt idx="4">
                  <c:v>2018.04.16</c:v>
                </c:pt>
                <c:pt idx="5">
                  <c:v>2018.06.20</c:v>
                </c:pt>
                <c:pt idx="6">
                  <c:v>2018.07.25</c:v>
                </c:pt>
                <c:pt idx="7">
                  <c:v>2018.08.27</c:v>
                </c:pt>
                <c:pt idx="8">
                  <c:v>2018.10.08</c:v>
                </c:pt>
                <c:pt idx="9">
                  <c:v>2018.11.26</c:v>
                </c:pt>
                <c:pt idx="10">
                  <c:v>2018.12.17</c:v>
                </c:pt>
                <c:pt idx="11">
                  <c:v>2019.02.18</c:v>
                </c:pt>
                <c:pt idx="12">
                  <c:v>2019.04.01</c:v>
                </c:pt>
                <c:pt idx="13">
                  <c:v>2019.04.01</c:v>
                </c:pt>
                <c:pt idx="14">
                  <c:v>2019.10.08</c:v>
                </c:pt>
                <c:pt idx="15">
                  <c:v>2019.11.26</c:v>
                </c:pt>
                <c:pt idx="16">
                  <c:v>2019.12.16</c:v>
                </c:pt>
                <c:pt idx="17">
                  <c:v>2020.01.08</c:v>
                </c:pt>
                <c:pt idx="18">
                  <c:v>2020.01.15</c:v>
                </c:pt>
                <c:pt idx="19">
                  <c:v>2020.02.10</c:v>
                </c:pt>
                <c:pt idx="20">
                  <c:v>2020.03.09</c:v>
                </c:pt>
                <c:pt idx="21">
                  <c:v>2019.02.11</c:v>
                </c:pt>
                <c:pt idx="22">
                  <c:v>2020.10.12</c:v>
                </c:pt>
                <c:pt idx="23">
                  <c:v>2020.11.09</c:v>
                </c:pt>
                <c:pt idx="24">
                  <c:v>2021.01.18</c:v>
                </c:pt>
                <c:pt idx="25">
                  <c:v>2021.01.18</c:v>
                </c:pt>
                <c:pt idx="26">
                  <c:v>2021.01.18</c:v>
                </c:pt>
                <c:pt idx="27">
                  <c:v>2021.02.08</c:v>
                </c:pt>
                <c:pt idx="28">
                  <c:v>2021.02.08</c:v>
                </c:pt>
                <c:pt idx="29">
                  <c:v>2021.02.08</c:v>
                </c:pt>
                <c:pt idx="30">
                  <c:v>2021.02.08</c:v>
                </c:pt>
                <c:pt idx="31">
                  <c:v>2021.02.08</c:v>
                </c:pt>
                <c:pt idx="32">
                  <c:v>2021.02.08</c:v>
                </c:pt>
                <c:pt idx="33">
                  <c:v>2021.02.08</c:v>
                </c:pt>
                <c:pt idx="34">
                  <c:v>2021.02.17</c:v>
                </c:pt>
                <c:pt idx="35">
                  <c:v>2021.02.17</c:v>
                </c:pt>
                <c:pt idx="36">
                  <c:v>2021.02.17</c:v>
                </c:pt>
                <c:pt idx="37">
                  <c:v>2021.02.17</c:v>
                </c:pt>
                <c:pt idx="38">
                  <c:v>2021.02.17</c:v>
                </c:pt>
                <c:pt idx="39">
                  <c:v>2021.02.17</c:v>
                </c:pt>
                <c:pt idx="40">
                  <c:v>2021.02.17</c:v>
                </c:pt>
                <c:pt idx="41">
                  <c:v>2021.03.03</c:v>
                </c:pt>
                <c:pt idx="42">
                  <c:v>2021.03.08</c:v>
                </c:pt>
                <c:pt idx="43">
                  <c:v>2021.03.08</c:v>
                </c:pt>
                <c:pt idx="44">
                  <c:v>2021.03.08</c:v>
                </c:pt>
                <c:pt idx="45">
                  <c:v>2021.03.08</c:v>
                </c:pt>
                <c:pt idx="46">
                  <c:v>2021.03.08</c:v>
                </c:pt>
                <c:pt idx="47">
                  <c:v>2021.03.08</c:v>
                </c:pt>
                <c:pt idx="48">
                  <c:v>2021.03.08</c:v>
                </c:pt>
                <c:pt idx="49">
                  <c:v>2021.03.03</c:v>
                </c:pt>
                <c:pt idx="50">
                  <c:v>2021.03.03</c:v>
                </c:pt>
                <c:pt idx="51">
                  <c:v>2021.03.03</c:v>
                </c:pt>
                <c:pt idx="52">
                  <c:v>2021.03.03</c:v>
                </c:pt>
                <c:pt idx="53">
                  <c:v>2021.03.03</c:v>
                </c:pt>
                <c:pt idx="54">
                  <c:v>2021.03.03</c:v>
                </c:pt>
                <c:pt idx="55">
                  <c:v>2021.03.01</c:v>
                </c:pt>
                <c:pt idx="56">
                  <c:v>2021.03.22</c:v>
                </c:pt>
                <c:pt idx="57">
                  <c:v>2021.03.22</c:v>
                </c:pt>
                <c:pt idx="58">
                  <c:v>2021.03.22</c:v>
                </c:pt>
                <c:pt idx="59">
                  <c:v>2021.03.22</c:v>
                </c:pt>
                <c:pt idx="60">
                  <c:v>2021.03.22</c:v>
                </c:pt>
                <c:pt idx="61">
                  <c:v>2021.03.22</c:v>
                </c:pt>
                <c:pt idx="62">
                  <c:v>2021.03.22</c:v>
                </c:pt>
                <c:pt idx="63">
                  <c:v>2021.03.29</c:v>
                </c:pt>
                <c:pt idx="64">
                  <c:v>2021.03.29</c:v>
                </c:pt>
                <c:pt idx="65">
                  <c:v>2021.03.29</c:v>
                </c:pt>
                <c:pt idx="66">
                  <c:v>2021.03.29</c:v>
                </c:pt>
                <c:pt idx="67">
                  <c:v>2021.03.29</c:v>
                </c:pt>
                <c:pt idx="68">
                  <c:v>2021.03.29</c:v>
                </c:pt>
                <c:pt idx="69">
                  <c:v>2021.03.29</c:v>
                </c:pt>
                <c:pt idx="70">
                  <c:v>2021.04.13</c:v>
                </c:pt>
                <c:pt idx="71">
                  <c:v>2021.04.13</c:v>
                </c:pt>
                <c:pt idx="72">
                  <c:v>2021.04.13</c:v>
                </c:pt>
                <c:pt idx="73">
                  <c:v>2021.04.13</c:v>
                </c:pt>
                <c:pt idx="74">
                  <c:v>2021.04.13</c:v>
                </c:pt>
                <c:pt idx="75">
                  <c:v>2021.04.13</c:v>
                </c:pt>
                <c:pt idx="76">
                  <c:v>2021.04.13</c:v>
                </c:pt>
                <c:pt idx="77">
                  <c:v>2021.04.28</c:v>
                </c:pt>
                <c:pt idx="78">
                  <c:v>2021.04.28</c:v>
                </c:pt>
                <c:pt idx="79">
                  <c:v>2021.04.28</c:v>
                </c:pt>
                <c:pt idx="80">
                  <c:v>2021.05.10</c:v>
                </c:pt>
                <c:pt idx="81">
                  <c:v>2021.05.10</c:v>
                </c:pt>
                <c:pt idx="82">
                  <c:v>2021.06.14</c:v>
                </c:pt>
                <c:pt idx="83">
                  <c:v>2021.07.27</c:v>
                </c:pt>
                <c:pt idx="84">
                  <c:v>2021.09.13</c:v>
                </c:pt>
                <c:pt idx="85">
                  <c:v>2021.10.05</c:v>
                </c:pt>
                <c:pt idx="86">
                  <c:v>2021.10.11</c:v>
                </c:pt>
                <c:pt idx="87">
                  <c:v>2022.01.10</c:v>
                </c:pt>
              </c:strCache>
            </c:strRef>
          </c:xVal>
          <c:yVal>
            <c:numRef>
              <c:f>Diagram!$B$3:$B$90</c:f>
              <c:numCache>
                <c:formatCode>General</c:formatCode>
                <c:ptCount val="88"/>
                <c:pt idx="0">
                  <c:v>1</c:v>
                </c:pt>
                <c:pt idx="1">
                  <c:v>3</c:v>
                </c:pt>
                <c:pt idx="2">
                  <c:v>4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4</c:v>
                </c:pt>
                <c:pt idx="8">
                  <c:v>4</c:v>
                </c:pt>
                <c:pt idx="9">
                  <c:v>2</c:v>
                </c:pt>
                <c:pt idx="10">
                  <c:v>14</c:v>
                </c:pt>
                <c:pt idx="11">
                  <c:v>11</c:v>
                </c:pt>
                <c:pt idx="12">
                  <c:v>5</c:v>
                </c:pt>
                <c:pt idx="13">
                  <c:v>0</c:v>
                </c:pt>
                <c:pt idx="14">
                  <c:v>19</c:v>
                </c:pt>
                <c:pt idx="15">
                  <c:v>12</c:v>
                </c:pt>
                <c:pt idx="16">
                  <c:v>23</c:v>
                </c:pt>
                <c:pt idx="17">
                  <c:v>15</c:v>
                </c:pt>
                <c:pt idx="18">
                  <c:v>16</c:v>
                </c:pt>
                <c:pt idx="19">
                  <c:v>52</c:v>
                </c:pt>
                <c:pt idx="20">
                  <c:v>0</c:v>
                </c:pt>
                <c:pt idx="21">
                  <c:v>8</c:v>
                </c:pt>
                <c:pt idx="22">
                  <c:v>1</c:v>
                </c:pt>
                <c:pt idx="23">
                  <c:v>1</c:v>
                </c:pt>
                <c:pt idx="24">
                  <c:v>13</c:v>
                </c:pt>
                <c:pt idx="25">
                  <c:v>36</c:v>
                </c:pt>
                <c:pt idx="26">
                  <c:v>100</c:v>
                </c:pt>
                <c:pt idx="27">
                  <c:v>4</c:v>
                </c:pt>
                <c:pt idx="28">
                  <c:v>7</c:v>
                </c:pt>
                <c:pt idx="29">
                  <c:v>24</c:v>
                </c:pt>
                <c:pt idx="30">
                  <c:v>41</c:v>
                </c:pt>
                <c:pt idx="31">
                  <c:v>6</c:v>
                </c:pt>
                <c:pt idx="32">
                  <c:v>4</c:v>
                </c:pt>
                <c:pt idx="33">
                  <c:v>11</c:v>
                </c:pt>
                <c:pt idx="34">
                  <c:v>1</c:v>
                </c:pt>
                <c:pt idx="35">
                  <c:v>3</c:v>
                </c:pt>
                <c:pt idx="36">
                  <c:v>4</c:v>
                </c:pt>
                <c:pt idx="37">
                  <c:v>36</c:v>
                </c:pt>
                <c:pt idx="38">
                  <c:v>19</c:v>
                </c:pt>
                <c:pt idx="39">
                  <c:v>2</c:v>
                </c:pt>
                <c:pt idx="40">
                  <c:v>1</c:v>
                </c:pt>
                <c:pt idx="41">
                  <c:v>2</c:v>
                </c:pt>
                <c:pt idx="42">
                  <c:v>9</c:v>
                </c:pt>
                <c:pt idx="43">
                  <c:v>4</c:v>
                </c:pt>
                <c:pt idx="44">
                  <c:v>4</c:v>
                </c:pt>
                <c:pt idx="45">
                  <c:v>2</c:v>
                </c:pt>
                <c:pt idx="46">
                  <c:v>5</c:v>
                </c:pt>
                <c:pt idx="47">
                  <c:v>5</c:v>
                </c:pt>
                <c:pt idx="48">
                  <c:v>5</c:v>
                </c:pt>
                <c:pt idx="49">
                  <c:v>6</c:v>
                </c:pt>
                <c:pt idx="50">
                  <c:v>9</c:v>
                </c:pt>
                <c:pt idx="51">
                  <c:v>2</c:v>
                </c:pt>
                <c:pt idx="52">
                  <c:v>4</c:v>
                </c:pt>
                <c:pt idx="53">
                  <c:v>1</c:v>
                </c:pt>
                <c:pt idx="54">
                  <c:v>6</c:v>
                </c:pt>
                <c:pt idx="55">
                  <c:v>13</c:v>
                </c:pt>
                <c:pt idx="56">
                  <c:v>15</c:v>
                </c:pt>
                <c:pt idx="57">
                  <c:v>2</c:v>
                </c:pt>
                <c:pt idx="58">
                  <c:v>13</c:v>
                </c:pt>
                <c:pt idx="59">
                  <c:v>9</c:v>
                </c:pt>
                <c:pt idx="60">
                  <c:v>7</c:v>
                </c:pt>
                <c:pt idx="61">
                  <c:v>8</c:v>
                </c:pt>
                <c:pt idx="62">
                  <c:v>7</c:v>
                </c:pt>
                <c:pt idx="63">
                  <c:v>9</c:v>
                </c:pt>
                <c:pt idx="64">
                  <c:v>10</c:v>
                </c:pt>
                <c:pt idx="65">
                  <c:v>7</c:v>
                </c:pt>
                <c:pt idx="66">
                  <c:v>8</c:v>
                </c:pt>
                <c:pt idx="67">
                  <c:v>10</c:v>
                </c:pt>
                <c:pt idx="68">
                  <c:v>8</c:v>
                </c:pt>
                <c:pt idx="69">
                  <c:v>8</c:v>
                </c:pt>
                <c:pt idx="70">
                  <c:v>0</c:v>
                </c:pt>
                <c:pt idx="71">
                  <c:v>0</c:v>
                </c:pt>
                <c:pt idx="72">
                  <c:v>2</c:v>
                </c:pt>
                <c:pt idx="73">
                  <c:v>3</c:v>
                </c:pt>
                <c:pt idx="74">
                  <c:v>1</c:v>
                </c:pt>
                <c:pt idx="75">
                  <c:v>2</c:v>
                </c:pt>
                <c:pt idx="76">
                  <c:v>0</c:v>
                </c:pt>
                <c:pt idx="77">
                  <c:v>3</c:v>
                </c:pt>
                <c:pt idx="78">
                  <c:v>7</c:v>
                </c:pt>
                <c:pt idx="79">
                  <c:v>10</c:v>
                </c:pt>
                <c:pt idx="80">
                  <c:v>5</c:v>
                </c:pt>
                <c:pt idx="81">
                  <c:v>12</c:v>
                </c:pt>
                <c:pt idx="82">
                  <c:v>25</c:v>
                </c:pt>
                <c:pt idx="83">
                  <c:v>0</c:v>
                </c:pt>
                <c:pt idx="84">
                  <c:v>36</c:v>
                </c:pt>
                <c:pt idx="85">
                  <c:v>71</c:v>
                </c:pt>
                <c:pt idx="86">
                  <c:v>0</c:v>
                </c:pt>
                <c:pt idx="87">
                  <c:v>26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4BF-4A8B-A4C0-AA370EE1C9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0815488"/>
        <c:axId val="110813952"/>
      </c:scatterChart>
      <c:valAx>
        <c:axId val="1108154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u-HU"/>
                  <a:t>Minta sorszáma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10813952"/>
        <c:crosses val="autoZero"/>
        <c:crossBetween val="midCat"/>
      </c:valAx>
      <c:valAx>
        <c:axId val="11081395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u-HU"/>
                  <a:t>Minta eredménye [szám/l]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10815488"/>
        <c:crosses val="autoZero"/>
        <c:crossBetween val="midCat"/>
        <c:majorUnit val="10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2707786755177348"/>
          <c:y val="0.38626740388279684"/>
          <c:w val="0.14934531290042727"/>
          <c:h val="0.31272761246101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hu-H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756411047723176E-2"/>
          <c:y val="3.3107591852830708E-2"/>
          <c:w val="0.79747949199519164"/>
          <c:h val="0.84373737175139651"/>
        </c:manualLayout>
      </c:layout>
      <c:scatterChart>
        <c:scatterStyle val="smoothMarker"/>
        <c:varyColors val="0"/>
        <c:ser>
          <c:idx val="0"/>
          <c:order val="0"/>
          <c:tx>
            <c:strRef>
              <c:f>Diagram!$B$2</c:f>
              <c:strCache>
                <c:ptCount val="1"/>
                <c:pt idx="0">
                  <c:v>Minta eredménye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strRef>
              <c:f>Diagram!$A$3:$A$90</c:f>
              <c:strCache>
                <c:ptCount val="88"/>
                <c:pt idx="0">
                  <c:v>2018.02.12</c:v>
                </c:pt>
                <c:pt idx="1">
                  <c:v>2018.02.26</c:v>
                </c:pt>
                <c:pt idx="2">
                  <c:v>2018.03.12</c:v>
                </c:pt>
                <c:pt idx="3">
                  <c:v>2018.04.03</c:v>
                </c:pt>
                <c:pt idx="4">
                  <c:v>2018.04.16</c:v>
                </c:pt>
                <c:pt idx="5">
                  <c:v>2018.06.20</c:v>
                </c:pt>
                <c:pt idx="6">
                  <c:v>2018.07.25</c:v>
                </c:pt>
                <c:pt idx="7">
                  <c:v>2018.08.27</c:v>
                </c:pt>
                <c:pt idx="8">
                  <c:v>2018.10.08</c:v>
                </c:pt>
                <c:pt idx="9">
                  <c:v>2018.11.26</c:v>
                </c:pt>
                <c:pt idx="10">
                  <c:v>2018.12.17</c:v>
                </c:pt>
                <c:pt idx="11">
                  <c:v>2019.02.18</c:v>
                </c:pt>
                <c:pt idx="12">
                  <c:v>2019.04.01</c:v>
                </c:pt>
                <c:pt idx="13">
                  <c:v>2019.04.01</c:v>
                </c:pt>
                <c:pt idx="14">
                  <c:v>2019.10.08</c:v>
                </c:pt>
                <c:pt idx="15">
                  <c:v>2019.11.26</c:v>
                </c:pt>
                <c:pt idx="16">
                  <c:v>2019.12.16</c:v>
                </c:pt>
                <c:pt idx="17">
                  <c:v>2020.01.08</c:v>
                </c:pt>
                <c:pt idx="18">
                  <c:v>2020.01.15</c:v>
                </c:pt>
                <c:pt idx="19">
                  <c:v>2020.02.10</c:v>
                </c:pt>
                <c:pt idx="20">
                  <c:v>2020.03.09</c:v>
                </c:pt>
                <c:pt idx="21">
                  <c:v>2019.02.11</c:v>
                </c:pt>
                <c:pt idx="22">
                  <c:v>2020.10.12</c:v>
                </c:pt>
                <c:pt idx="23">
                  <c:v>2020.11.09</c:v>
                </c:pt>
                <c:pt idx="24">
                  <c:v>2021.01.18</c:v>
                </c:pt>
                <c:pt idx="25">
                  <c:v>2021.01.18</c:v>
                </c:pt>
                <c:pt idx="26">
                  <c:v>2021.01.18</c:v>
                </c:pt>
                <c:pt idx="27">
                  <c:v>2021.02.08</c:v>
                </c:pt>
                <c:pt idx="28">
                  <c:v>2021.02.08</c:v>
                </c:pt>
                <c:pt idx="29">
                  <c:v>2021.02.08</c:v>
                </c:pt>
                <c:pt idx="30">
                  <c:v>2021.02.08</c:v>
                </c:pt>
                <c:pt idx="31">
                  <c:v>2021.02.08</c:v>
                </c:pt>
                <c:pt idx="32">
                  <c:v>2021.02.08</c:v>
                </c:pt>
                <c:pt idx="33">
                  <c:v>2021.02.08</c:v>
                </c:pt>
                <c:pt idx="34">
                  <c:v>2021.02.17</c:v>
                </c:pt>
                <c:pt idx="35">
                  <c:v>2021.02.17</c:v>
                </c:pt>
                <c:pt idx="36">
                  <c:v>2021.02.17</c:v>
                </c:pt>
                <c:pt idx="37">
                  <c:v>2021.02.17</c:v>
                </c:pt>
                <c:pt idx="38">
                  <c:v>2021.02.17</c:v>
                </c:pt>
                <c:pt idx="39">
                  <c:v>2021.02.17</c:v>
                </c:pt>
                <c:pt idx="40">
                  <c:v>2021.02.17</c:v>
                </c:pt>
                <c:pt idx="41">
                  <c:v>2021.03.03</c:v>
                </c:pt>
                <c:pt idx="42">
                  <c:v>2021.03.08</c:v>
                </c:pt>
                <c:pt idx="43">
                  <c:v>2021.03.08</c:v>
                </c:pt>
                <c:pt idx="44">
                  <c:v>2021.03.08</c:v>
                </c:pt>
                <c:pt idx="45">
                  <c:v>2021.03.08</c:v>
                </c:pt>
                <c:pt idx="46">
                  <c:v>2021.03.08</c:v>
                </c:pt>
                <c:pt idx="47">
                  <c:v>2021.03.08</c:v>
                </c:pt>
                <c:pt idx="48">
                  <c:v>2021.03.08</c:v>
                </c:pt>
                <c:pt idx="49">
                  <c:v>2021.03.03</c:v>
                </c:pt>
                <c:pt idx="50">
                  <c:v>2021.03.03</c:v>
                </c:pt>
                <c:pt idx="51">
                  <c:v>2021.03.03</c:v>
                </c:pt>
                <c:pt idx="52">
                  <c:v>2021.03.03</c:v>
                </c:pt>
                <c:pt idx="53">
                  <c:v>2021.03.03</c:v>
                </c:pt>
                <c:pt idx="54">
                  <c:v>2021.03.03</c:v>
                </c:pt>
                <c:pt idx="55">
                  <c:v>2021.03.01</c:v>
                </c:pt>
                <c:pt idx="56">
                  <c:v>2021.03.22</c:v>
                </c:pt>
                <c:pt idx="57">
                  <c:v>2021.03.22</c:v>
                </c:pt>
                <c:pt idx="58">
                  <c:v>2021.03.22</c:v>
                </c:pt>
                <c:pt idx="59">
                  <c:v>2021.03.22</c:v>
                </c:pt>
                <c:pt idx="60">
                  <c:v>2021.03.22</c:v>
                </c:pt>
                <c:pt idx="61">
                  <c:v>2021.03.22</c:v>
                </c:pt>
                <c:pt idx="62">
                  <c:v>2021.03.22</c:v>
                </c:pt>
                <c:pt idx="63">
                  <c:v>2021.03.29</c:v>
                </c:pt>
                <c:pt idx="64">
                  <c:v>2021.03.29</c:v>
                </c:pt>
                <c:pt idx="65">
                  <c:v>2021.03.29</c:v>
                </c:pt>
                <c:pt idx="66">
                  <c:v>2021.03.29</c:v>
                </c:pt>
                <c:pt idx="67">
                  <c:v>2021.03.29</c:v>
                </c:pt>
                <c:pt idx="68">
                  <c:v>2021.03.29</c:v>
                </c:pt>
                <c:pt idx="69">
                  <c:v>2021.03.29</c:v>
                </c:pt>
                <c:pt idx="70">
                  <c:v>2021.04.13</c:v>
                </c:pt>
                <c:pt idx="71">
                  <c:v>2021.04.13</c:v>
                </c:pt>
                <c:pt idx="72">
                  <c:v>2021.04.13</c:v>
                </c:pt>
                <c:pt idx="73">
                  <c:v>2021.04.13</c:v>
                </c:pt>
                <c:pt idx="74">
                  <c:v>2021.04.13</c:v>
                </c:pt>
                <c:pt idx="75">
                  <c:v>2021.04.13</c:v>
                </c:pt>
                <c:pt idx="76">
                  <c:v>2021.04.13</c:v>
                </c:pt>
                <c:pt idx="77">
                  <c:v>2021.04.28</c:v>
                </c:pt>
                <c:pt idx="78">
                  <c:v>2021.04.28</c:v>
                </c:pt>
                <c:pt idx="79">
                  <c:v>2021.04.28</c:v>
                </c:pt>
                <c:pt idx="80">
                  <c:v>2021.05.10</c:v>
                </c:pt>
                <c:pt idx="81">
                  <c:v>2021.05.10</c:v>
                </c:pt>
                <c:pt idx="82">
                  <c:v>2021.06.14</c:v>
                </c:pt>
                <c:pt idx="83">
                  <c:v>2021.07.27</c:v>
                </c:pt>
                <c:pt idx="84">
                  <c:v>2021.09.13</c:v>
                </c:pt>
                <c:pt idx="85">
                  <c:v>2021.10.05</c:v>
                </c:pt>
                <c:pt idx="86">
                  <c:v>2021.10.11</c:v>
                </c:pt>
                <c:pt idx="87">
                  <c:v>2022.01.10</c:v>
                </c:pt>
              </c:strCache>
            </c:strRef>
          </c:xVal>
          <c:yVal>
            <c:numRef>
              <c:f>Diagram!$B$3:$B$90</c:f>
              <c:numCache>
                <c:formatCode>General</c:formatCode>
                <c:ptCount val="88"/>
                <c:pt idx="0">
                  <c:v>1</c:v>
                </c:pt>
                <c:pt idx="1">
                  <c:v>3</c:v>
                </c:pt>
                <c:pt idx="2">
                  <c:v>4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4</c:v>
                </c:pt>
                <c:pt idx="8">
                  <c:v>4</c:v>
                </c:pt>
                <c:pt idx="9">
                  <c:v>2</c:v>
                </c:pt>
                <c:pt idx="10">
                  <c:v>14</c:v>
                </c:pt>
                <c:pt idx="11">
                  <c:v>11</c:v>
                </c:pt>
                <c:pt idx="12">
                  <c:v>5</c:v>
                </c:pt>
                <c:pt idx="13">
                  <c:v>0</c:v>
                </c:pt>
                <c:pt idx="14">
                  <c:v>19</c:v>
                </c:pt>
                <c:pt idx="15">
                  <c:v>12</c:v>
                </c:pt>
                <c:pt idx="16">
                  <c:v>23</c:v>
                </c:pt>
                <c:pt idx="17">
                  <c:v>15</c:v>
                </c:pt>
                <c:pt idx="18">
                  <c:v>16</c:v>
                </c:pt>
                <c:pt idx="19">
                  <c:v>52</c:v>
                </c:pt>
                <c:pt idx="20">
                  <c:v>0</c:v>
                </c:pt>
                <c:pt idx="21">
                  <c:v>8</c:v>
                </c:pt>
                <c:pt idx="22">
                  <c:v>1</c:v>
                </c:pt>
                <c:pt idx="23">
                  <c:v>1</c:v>
                </c:pt>
                <c:pt idx="24">
                  <c:v>13</c:v>
                </c:pt>
                <c:pt idx="25">
                  <c:v>36</c:v>
                </c:pt>
                <c:pt idx="26">
                  <c:v>100</c:v>
                </c:pt>
                <c:pt idx="27">
                  <c:v>4</c:v>
                </c:pt>
                <c:pt idx="28">
                  <c:v>7</c:v>
                </c:pt>
                <c:pt idx="29">
                  <c:v>24</c:v>
                </c:pt>
                <c:pt idx="30">
                  <c:v>41</c:v>
                </c:pt>
                <c:pt idx="31">
                  <c:v>6</c:v>
                </c:pt>
                <c:pt idx="32">
                  <c:v>4</c:v>
                </c:pt>
                <c:pt idx="33">
                  <c:v>11</c:v>
                </c:pt>
                <c:pt idx="34">
                  <c:v>1</c:v>
                </c:pt>
                <c:pt idx="35">
                  <c:v>3</c:v>
                </c:pt>
                <c:pt idx="36">
                  <c:v>4</c:v>
                </c:pt>
                <c:pt idx="37">
                  <c:v>36</c:v>
                </c:pt>
                <c:pt idx="38">
                  <c:v>19</c:v>
                </c:pt>
                <c:pt idx="39">
                  <c:v>2</c:v>
                </c:pt>
                <c:pt idx="40">
                  <c:v>1</c:v>
                </c:pt>
                <c:pt idx="41">
                  <c:v>2</c:v>
                </c:pt>
                <c:pt idx="42">
                  <c:v>9</c:v>
                </c:pt>
                <c:pt idx="43">
                  <c:v>4</c:v>
                </c:pt>
                <c:pt idx="44">
                  <c:v>4</c:v>
                </c:pt>
                <c:pt idx="45">
                  <c:v>2</c:v>
                </c:pt>
                <c:pt idx="46">
                  <c:v>5</c:v>
                </c:pt>
                <c:pt idx="47">
                  <c:v>5</c:v>
                </c:pt>
                <c:pt idx="48">
                  <c:v>5</c:v>
                </c:pt>
                <c:pt idx="49">
                  <c:v>6</c:v>
                </c:pt>
                <c:pt idx="50">
                  <c:v>9</c:v>
                </c:pt>
                <c:pt idx="51">
                  <c:v>2</c:v>
                </c:pt>
                <c:pt idx="52">
                  <c:v>4</c:v>
                </c:pt>
                <c:pt idx="53">
                  <c:v>1</c:v>
                </c:pt>
                <c:pt idx="54">
                  <c:v>6</c:v>
                </c:pt>
                <c:pt idx="55">
                  <c:v>13</c:v>
                </c:pt>
                <c:pt idx="56">
                  <c:v>15</c:v>
                </c:pt>
                <c:pt idx="57">
                  <c:v>2</c:v>
                </c:pt>
                <c:pt idx="58">
                  <c:v>13</c:v>
                </c:pt>
                <c:pt idx="59">
                  <c:v>9</c:v>
                </c:pt>
                <c:pt idx="60">
                  <c:v>7</c:v>
                </c:pt>
                <c:pt idx="61">
                  <c:v>8</c:v>
                </c:pt>
                <c:pt idx="62">
                  <c:v>7</c:v>
                </c:pt>
                <c:pt idx="63">
                  <c:v>9</c:v>
                </c:pt>
                <c:pt idx="64">
                  <c:v>10</c:v>
                </c:pt>
                <c:pt idx="65">
                  <c:v>7</c:v>
                </c:pt>
                <c:pt idx="66">
                  <c:v>8</c:v>
                </c:pt>
                <c:pt idx="67">
                  <c:v>10</c:v>
                </c:pt>
                <c:pt idx="68">
                  <c:v>8</c:v>
                </c:pt>
                <c:pt idx="69">
                  <c:v>8</c:v>
                </c:pt>
                <c:pt idx="70">
                  <c:v>0</c:v>
                </c:pt>
                <c:pt idx="71">
                  <c:v>0</c:v>
                </c:pt>
                <c:pt idx="72">
                  <c:v>2</c:v>
                </c:pt>
                <c:pt idx="73">
                  <c:v>3</c:v>
                </c:pt>
                <c:pt idx="74">
                  <c:v>1</c:v>
                </c:pt>
                <c:pt idx="75">
                  <c:v>2</c:v>
                </c:pt>
                <c:pt idx="76">
                  <c:v>0</c:v>
                </c:pt>
                <c:pt idx="77">
                  <c:v>3</c:v>
                </c:pt>
                <c:pt idx="78">
                  <c:v>7</c:v>
                </c:pt>
                <c:pt idx="79">
                  <c:v>10</c:v>
                </c:pt>
                <c:pt idx="80">
                  <c:v>5</c:v>
                </c:pt>
                <c:pt idx="81">
                  <c:v>12</c:v>
                </c:pt>
                <c:pt idx="82">
                  <c:v>25</c:v>
                </c:pt>
                <c:pt idx="83">
                  <c:v>0</c:v>
                </c:pt>
                <c:pt idx="84">
                  <c:v>36</c:v>
                </c:pt>
                <c:pt idx="85">
                  <c:v>71</c:v>
                </c:pt>
                <c:pt idx="86">
                  <c:v>0</c:v>
                </c:pt>
                <c:pt idx="87">
                  <c:v>26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4BF-4A8B-A4C0-AA370EE1C92B}"/>
            </c:ext>
          </c:extLst>
        </c:ser>
        <c:ser>
          <c:idx val="1"/>
          <c:order val="1"/>
          <c:tx>
            <c:strRef>
              <c:f>Diagram!$C$2</c:f>
              <c:strCache>
                <c:ptCount val="1"/>
                <c:pt idx="0">
                  <c:v>Átlag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strRef>
              <c:f>Diagram!$A$3:$A$90</c:f>
              <c:strCache>
                <c:ptCount val="88"/>
                <c:pt idx="0">
                  <c:v>2018.02.12</c:v>
                </c:pt>
                <c:pt idx="1">
                  <c:v>2018.02.26</c:v>
                </c:pt>
                <c:pt idx="2">
                  <c:v>2018.03.12</c:v>
                </c:pt>
                <c:pt idx="3">
                  <c:v>2018.04.03</c:v>
                </c:pt>
                <c:pt idx="4">
                  <c:v>2018.04.16</c:v>
                </c:pt>
                <c:pt idx="5">
                  <c:v>2018.06.20</c:v>
                </c:pt>
                <c:pt idx="6">
                  <c:v>2018.07.25</c:v>
                </c:pt>
                <c:pt idx="7">
                  <c:v>2018.08.27</c:v>
                </c:pt>
                <c:pt idx="8">
                  <c:v>2018.10.08</c:v>
                </c:pt>
                <c:pt idx="9">
                  <c:v>2018.11.26</c:v>
                </c:pt>
                <c:pt idx="10">
                  <c:v>2018.12.17</c:v>
                </c:pt>
                <c:pt idx="11">
                  <c:v>2019.02.18</c:v>
                </c:pt>
                <c:pt idx="12">
                  <c:v>2019.04.01</c:v>
                </c:pt>
                <c:pt idx="13">
                  <c:v>2019.04.01</c:v>
                </c:pt>
                <c:pt idx="14">
                  <c:v>2019.10.08</c:v>
                </c:pt>
                <c:pt idx="15">
                  <c:v>2019.11.26</c:v>
                </c:pt>
                <c:pt idx="16">
                  <c:v>2019.12.16</c:v>
                </c:pt>
                <c:pt idx="17">
                  <c:v>2020.01.08</c:v>
                </c:pt>
                <c:pt idx="18">
                  <c:v>2020.01.15</c:v>
                </c:pt>
                <c:pt idx="19">
                  <c:v>2020.02.10</c:v>
                </c:pt>
                <c:pt idx="20">
                  <c:v>2020.03.09</c:v>
                </c:pt>
                <c:pt idx="21">
                  <c:v>2019.02.11</c:v>
                </c:pt>
                <c:pt idx="22">
                  <c:v>2020.10.12</c:v>
                </c:pt>
                <c:pt idx="23">
                  <c:v>2020.11.09</c:v>
                </c:pt>
                <c:pt idx="24">
                  <c:v>2021.01.18</c:v>
                </c:pt>
                <c:pt idx="25">
                  <c:v>2021.01.18</c:v>
                </c:pt>
                <c:pt idx="26">
                  <c:v>2021.01.18</c:v>
                </c:pt>
                <c:pt idx="27">
                  <c:v>2021.02.08</c:v>
                </c:pt>
                <c:pt idx="28">
                  <c:v>2021.02.08</c:v>
                </c:pt>
                <c:pt idx="29">
                  <c:v>2021.02.08</c:v>
                </c:pt>
                <c:pt idx="30">
                  <c:v>2021.02.08</c:v>
                </c:pt>
                <c:pt idx="31">
                  <c:v>2021.02.08</c:v>
                </c:pt>
                <c:pt idx="32">
                  <c:v>2021.02.08</c:v>
                </c:pt>
                <c:pt idx="33">
                  <c:v>2021.02.08</c:v>
                </c:pt>
                <c:pt idx="34">
                  <c:v>2021.02.17</c:v>
                </c:pt>
                <c:pt idx="35">
                  <c:v>2021.02.17</c:v>
                </c:pt>
                <c:pt idx="36">
                  <c:v>2021.02.17</c:v>
                </c:pt>
                <c:pt idx="37">
                  <c:v>2021.02.17</c:v>
                </c:pt>
                <c:pt idx="38">
                  <c:v>2021.02.17</c:v>
                </c:pt>
                <c:pt idx="39">
                  <c:v>2021.02.17</c:v>
                </c:pt>
                <c:pt idx="40">
                  <c:v>2021.02.17</c:v>
                </c:pt>
                <c:pt idx="41">
                  <c:v>2021.03.03</c:v>
                </c:pt>
                <c:pt idx="42">
                  <c:v>2021.03.08</c:v>
                </c:pt>
                <c:pt idx="43">
                  <c:v>2021.03.08</c:v>
                </c:pt>
                <c:pt idx="44">
                  <c:v>2021.03.08</c:v>
                </c:pt>
                <c:pt idx="45">
                  <c:v>2021.03.08</c:v>
                </c:pt>
                <c:pt idx="46">
                  <c:v>2021.03.08</c:v>
                </c:pt>
                <c:pt idx="47">
                  <c:v>2021.03.08</c:v>
                </c:pt>
                <c:pt idx="48">
                  <c:v>2021.03.08</c:v>
                </c:pt>
                <c:pt idx="49">
                  <c:v>2021.03.03</c:v>
                </c:pt>
                <c:pt idx="50">
                  <c:v>2021.03.03</c:v>
                </c:pt>
                <c:pt idx="51">
                  <c:v>2021.03.03</c:v>
                </c:pt>
                <c:pt idx="52">
                  <c:v>2021.03.03</c:v>
                </c:pt>
                <c:pt idx="53">
                  <c:v>2021.03.03</c:v>
                </c:pt>
                <c:pt idx="54">
                  <c:v>2021.03.03</c:v>
                </c:pt>
                <c:pt idx="55">
                  <c:v>2021.03.01</c:v>
                </c:pt>
                <c:pt idx="56">
                  <c:v>2021.03.22</c:v>
                </c:pt>
                <c:pt idx="57">
                  <c:v>2021.03.22</c:v>
                </c:pt>
                <c:pt idx="58">
                  <c:v>2021.03.22</c:v>
                </c:pt>
                <c:pt idx="59">
                  <c:v>2021.03.22</c:v>
                </c:pt>
                <c:pt idx="60">
                  <c:v>2021.03.22</c:v>
                </c:pt>
                <c:pt idx="61">
                  <c:v>2021.03.22</c:v>
                </c:pt>
                <c:pt idx="62">
                  <c:v>2021.03.22</c:v>
                </c:pt>
                <c:pt idx="63">
                  <c:v>2021.03.29</c:v>
                </c:pt>
                <c:pt idx="64">
                  <c:v>2021.03.29</c:v>
                </c:pt>
                <c:pt idx="65">
                  <c:v>2021.03.29</c:v>
                </c:pt>
                <c:pt idx="66">
                  <c:v>2021.03.29</c:v>
                </c:pt>
                <c:pt idx="67">
                  <c:v>2021.03.29</c:v>
                </c:pt>
                <c:pt idx="68">
                  <c:v>2021.03.29</c:v>
                </c:pt>
                <c:pt idx="69">
                  <c:v>2021.03.29</c:v>
                </c:pt>
                <c:pt idx="70">
                  <c:v>2021.04.13</c:v>
                </c:pt>
                <c:pt idx="71">
                  <c:v>2021.04.13</c:v>
                </c:pt>
                <c:pt idx="72">
                  <c:v>2021.04.13</c:v>
                </c:pt>
                <c:pt idx="73">
                  <c:v>2021.04.13</c:v>
                </c:pt>
                <c:pt idx="74">
                  <c:v>2021.04.13</c:v>
                </c:pt>
                <c:pt idx="75">
                  <c:v>2021.04.13</c:v>
                </c:pt>
                <c:pt idx="76">
                  <c:v>2021.04.13</c:v>
                </c:pt>
                <c:pt idx="77">
                  <c:v>2021.04.28</c:v>
                </c:pt>
                <c:pt idx="78">
                  <c:v>2021.04.28</c:v>
                </c:pt>
                <c:pt idx="79">
                  <c:v>2021.04.28</c:v>
                </c:pt>
                <c:pt idx="80">
                  <c:v>2021.05.10</c:v>
                </c:pt>
                <c:pt idx="81">
                  <c:v>2021.05.10</c:v>
                </c:pt>
                <c:pt idx="82">
                  <c:v>2021.06.14</c:v>
                </c:pt>
                <c:pt idx="83">
                  <c:v>2021.07.27</c:v>
                </c:pt>
                <c:pt idx="84">
                  <c:v>2021.09.13</c:v>
                </c:pt>
                <c:pt idx="85">
                  <c:v>2021.10.05</c:v>
                </c:pt>
                <c:pt idx="86">
                  <c:v>2021.10.11</c:v>
                </c:pt>
                <c:pt idx="87">
                  <c:v>2022.01.10</c:v>
                </c:pt>
              </c:strCache>
            </c:strRef>
          </c:xVal>
          <c:yVal>
            <c:numRef>
              <c:f>Diagram!$C$3:$C$90</c:f>
              <c:numCache>
                <c:formatCode>0</c:formatCode>
                <c:ptCount val="88"/>
                <c:pt idx="0">
                  <c:v>10.329545454545455</c:v>
                </c:pt>
                <c:pt idx="1">
                  <c:v>10.329545454545455</c:v>
                </c:pt>
                <c:pt idx="2">
                  <c:v>10.329545454545455</c:v>
                </c:pt>
                <c:pt idx="3">
                  <c:v>10.329545454545455</c:v>
                </c:pt>
                <c:pt idx="4">
                  <c:v>10.329545454545455</c:v>
                </c:pt>
                <c:pt idx="5">
                  <c:v>10.329545454545455</c:v>
                </c:pt>
                <c:pt idx="6">
                  <c:v>10.329545454545455</c:v>
                </c:pt>
                <c:pt idx="7">
                  <c:v>10.329545454545455</c:v>
                </c:pt>
                <c:pt idx="8">
                  <c:v>10.329545454545455</c:v>
                </c:pt>
                <c:pt idx="9">
                  <c:v>10.329545454545455</c:v>
                </c:pt>
                <c:pt idx="10">
                  <c:v>10.329545454545455</c:v>
                </c:pt>
                <c:pt idx="11">
                  <c:v>10.329545454545455</c:v>
                </c:pt>
                <c:pt idx="12">
                  <c:v>10.329545454545455</c:v>
                </c:pt>
                <c:pt idx="13">
                  <c:v>10.329545454545455</c:v>
                </c:pt>
                <c:pt idx="14">
                  <c:v>10.329545454545455</c:v>
                </c:pt>
                <c:pt idx="15">
                  <c:v>10.329545454545455</c:v>
                </c:pt>
                <c:pt idx="16">
                  <c:v>10.329545454545455</c:v>
                </c:pt>
                <c:pt idx="17">
                  <c:v>10.329545454545455</c:v>
                </c:pt>
                <c:pt idx="18">
                  <c:v>10.329545454545455</c:v>
                </c:pt>
                <c:pt idx="19">
                  <c:v>10.329545454545455</c:v>
                </c:pt>
                <c:pt idx="20">
                  <c:v>10.329545454545455</c:v>
                </c:pt>
                <c:pt idx="21">
                  <c:v>10.329545454545455</c:v>
                </c:pt>
                <c:pt idx="22">
                  <c:v>10.329545454545455</c:v>
                </c:pt>
                <c:pt idx="23">
                  <c:v>10.329545454545455</c:v>
                </c:pt>
                <c:pt idx="24">
                  <c:v>10.329545454545455</c:v>
                </c:pt>
                <c:pt idx="25">
                  <c:v>10.329545454545455</c:v>
                </c:pt>
                <c:pt idx="26">
                  <c:v>10.329545454545455</c:v>
                </c:pt>
                <c:pt idx="27">
                  <c:v>10.329545454545455</c:v>
                </c:pt>
                <c:pt idx="28">
                  <c:v>10.329545454545455</c:v>
                </c:pt>
                <c:pt idx="29">
                  <c:v>10.329545454545455</c:v>
                </c:pt>
                <c:pt idx="30">
                  <c:v>10.329545454545455</c:v>
                </c:pt>
                <c:pt idx="31">
                  <c:v>10.329545454545455</c:v>
                </c:pt>
                <c:pt idx="32">
                  <c:v>10.329545454545455</c:v>
                </c:pt>
                <c:pt idx="33">
                  <c:v>10.329545454545455</c:v>
                </c:pt>
                <c:pt idx="34">
                  <c:v>10.329545454545455</c:v>
                </c:pt>
                <c:pt idx="35">
                  <c:v>10.329545454545455</c:v>
                </c:pt>
                <c:pt idx="36">
                  <c:v>10.329545454545455</c:v>
                </c:pt>
                <c:pt idx="37">
                  <c:v>10.329545454545455</c:v>
                </c:pt>
                <c:pt idx="38">
                  <c:v>10.329545454545455</c:v>
                </c:pt>
                <c:pt idx="39">
                  <c:v>10.329545454545455</c:v>
                </c:pt>
                <c:pt idx="40">
                  <c:v>10.329545454545455</c:v>
                </c:pt>
                <c:pt idx="41">
                  <c:v>10.329545454545455</c:v>
                </c:pt>
                <c:pt idx="42">
                  <c:v>10.329545454545455</c:v>
                </c:pt>
                <c:pt idx="43">
                  <c:v>10.329545454545455</c:v>
                </c:pt>
                <c:pt idx="44">
                  <c:v>10.329545454545455</c:v>
                </c:pt>
                <c:pt idx="45">
                  <c:v>10.329545454545455</c:v>
                </c:pt>
                <c:pt idx="46">
                  <c:v>10.329545454545455</c:v>
                </c:pt>
                <c:pt idx="47">
                  <c:v>10.329545454545455</c:v>
                </c:pt>
                <c:pt idx="48">
                  <c:v>10.329545454545455</c:v>
                </c:pt>
                <c:pt idx="49">
                  <c:v>10.329545454545455</c:v>
                </c:pt>
                <c:pt idx="50">
                  <c:v>10.329545454545455</c:v>
                </c:pt>
                <c:pt idx="51">
                  <c:v>10.329545454545455</c:v>
                </c:pt>
                <c:pt idx="52">
                  <c:v>10.329545454545455</c:v>
                </c:pt>
                <c:pt idx="53">
                  <c:v>10.329545454545455</c:v>
                </c:pt>
                <c:pt idx="54">
                  <c:v>10.329545454545455</c:v>
                </c:pt>
                <c:pt idx="55">
                  <c:v>10.329545454545455</c:v>
                </c:pt>
                <c:pt idx="56">
                  <c:v>10.329545454545455</c:v>
                </c:pt>
                <c:pt idx="57">
                  <c:v>10.329545454545455</c:v>
                </c:pt>
                <c:pt idx="58">
                  <c:v>10.329545454545455</c:v>
                </c:pt>
                <c:pt idx="59">
                  <c:v>10.329545454545455</c:v>
                </c:pt>
                <c:pt idx="60">
                  <c:v>10.329545454545455</c:v>
                </c:pt>
                <c:pt idx="61">
                  <c:v>10.329545454545455</c:v>
                </c:pt>
                <c:pt idx="62">
                  <c:v>10.329545454545455</c:v>
                </c:pt>
                <c:pt idx="63">
                  <c:v>10.329545454545455</c:v>
                </c:pt>
                <c:pt idx="64">
                  <c:v>10.329545454545455</c:v>
                </c:pt>
                <c:pt idx="65">
                  <c:v>10.329545454545455</c:v>
                </c:pt>
                <c:pt idx="66">
                  <c:v>10.329545454545455</c:v>
                </c:pt>
                <c:pt idx="67">
                  <c:v>10.329545454545455</c:v>
                </c:pt>
                <c:pt idx="68">
                  <c:v>10.329545454545455</c:v>
                </c:pt>
                <c:pt idx="69">
                  <c:v>10.329545454545455</c:v>
                </c:pt>
                <c:pt idx="70">
                  <c:v>10.329545454545455</c:v>
                </c:pt>
                <c:pt idx="71">
                  <c:v>10.329545454545455</c:v>
                </c:pt>
                <c:pt idx="72">
                  <c:v>10.329545454545455</c:v>
                </c:pt>
                <c:pt idx="73">
                  <c:v>10.329545454545455</c:v>
                </c:pt>
                <c:pt idx="74">
                  <c:v>10.329545454545455</c:v>
                </c:pt>
                <c:pt idx="75">
                  <c:v>10.329545454545455</c:v>
                </c:pt>
                <c:pt idx="76">
                  <c:v>10.329545454545455</c:v>
                </c:pt>
                <c:pt idx="77">
                  <c:v>10.329545454545455</c:v>
                </c:pt>
                <c:pt idx="78">
                  <c:v>10.329545454545455</c:v>
                </c:pt>
                <c:pt idx="79">
                  <c:v>10.329545454545455</c:v>
                </c:pt>
                <c:pt idx="80">
                  <c:v>10.329545454545455</c:v>
                </c:pt>
                <c:pt idx="81">
                  <c:v>10.329545454545455</c:v>
                </c:pt>
                <c:pt idx="82">
                  <c:v>10.329545454545455</c:v>
                </c:pt>
                <c:pt idx="83">
                  <c:v>10.329545454545455</c:v>
                </c:pt>
                <c:pt idx="84">
                  <c:v>10.329545454545455</c:v>
                </c:pt>
                <c:pt idx="85">
                  <c:v>10.329545454545455</c:v>
                </c:pt>
                <c:pt idx="86">
                  <c:v>10.329545454545455</c:v>
                </c:pt>
                <c:pt idx="87">
                  <c:v>10.329545454545455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F4BF-4A8B-A4C0-AA370EE1C92B}"/>
            </c:ext>
          </c:extLst>
        </c:ser>
        <c:ser>
          <c:idx val="2"/>
          <c:order val="2"/>
          <c:tx>
            <c:strRef>
              <c:f>Diagram!$D$2</c:f>
              <c:strCache>
                <c:ptCount val="1"/>
                <c:pt idx="0">
                  <c:v>Beavatkozási küszöbérték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strRef>
              <c:f>Diagram!$A$3:$A$90</c:f>
              <c:strCache>
                <c:ptCount val="88"/>
                <c:pt idx="0">
                  <c:v>2018.02.12</c:v>
                </c:pt>
                <c:pt idx="1">
                  <c:v>2018.02.26</c:v>
                </c:pt>
                <c:pt idx="2">
                  <c:v>2018.03.12</c:v>
                </c:pt>
                <c:pt idx="3">
                  <c:v>2018.04.03</c:v>
                </c:pt>
                <c:pt idx="4">
                  <c:v>2018.04.16</c:v>
                </c:pt>
                <c:pt idx="5">
                  <c:v>2018.06.20</c:v>
                </c:pt>
                <c:pt idx="6">
                  <c:v>2018.07.25</c:v>
                </c:pt>
                <c:pt idx="7">
                  <c:v>2018.08.27</c:v>
                </c:pt>
                <c:pt idx="8">
                  <c:v>2018.10.08</c:v>
                </c:pt>
                <c:pt idx="9">
                  <c:v>2018.11.26</c:v>
                </c:pt>
                <c:pt idx="10">
                  <c:v>2018.12.17</c:v>
                </c:pt>
                <c:pt idx="11">
                  <c:v>2019.02.18</c:v>
                </c:pt>
                <c:pt idx="12">
                  <c:v>2019.04.01</c:v>
                </c:pt>
                <c:pt idx="13">
                  <c:v>2019.04.01</c:v>
                </c:pt>
                <c:pt idx="14">
                  <c:v>2019.10.08</c:v>
                </c:pt>
                <c:pt idx="15">
                  <c:v>2019.11.26</c:v>
                </c:pt>
                <c:pt idx="16">
                  <c:v>2019.12.16</c:v>
                </c:pt>
                <c:pt idx="17">
                  <c:v>2020.01.08</c:v>
                </c:pt>
                <c:pt idx="18">
                  <c:v>2020.01.15</c:v>
                </c:pt>
                <c:pt idx="19">
                  <c:v>2020.02.10</c:v>
                </c:pt>
                <c:pt idx="20">
                  <c:v>2020.03.09</c:v>
                </c:pt>
                <c:pt idx="21">
                  <c:v>2019.02.11</c:v>
                </c:pt>
                <c:pt idx="22">
                  <c:v>2020.10.12</c:v>
                </c:pt>
                <c:pt idx="23">
                  <c:v>2020.11.09</c:v>
                </c:pt>
                <c:pt idx="24">
                  <c:v>2021.01.18</c:v>
                </c:pt>
                <c:pt idx="25">
                  <c:v>2021.01.18</c:v>
                </c:pt>
                <c:pt idx="26">
                  <c:v>2021.01.18</c:v>
                </c:pt>
                <c:pt idx="27">
                  <c:v>2021.02.08</c:v>
                </c:pt>
                <c:pt idx="28">
                  <c:v>2021.02.08</c:v>
                </c:pt>
                <c:pt idx="29">
                  <c:v>2021.02.08</c:v>
                </c:pt>
                <c:pt idx="30">
                  <c:v>2021.02.08</c:v>
                </c:pt>
                <c:pt idx="31">
                  <c:v>2021.02.08</c:v>
                </c:pt>
                <c:pt idx="32">
                  <c:v>2021.02.08</c:v>
                </c:pt>
                <c:pt idx="33">
                  <c:v>2021.02.08</c:v>
                </c:pt>
                <c:pt idx="34">
                  <c:v>2021.02.17</c:v>
                </c:pt>
                <c:pt idx="35">
                  <c:v>2021.02.17</c:v>
                </c:pt>
                <c:pt idx="36">
                  <c:v>2021.02.17</c:v>
                </c:pt>
                <c:pt idx="37">
                  <c:v>2021.02.17</c:v>
                </c:pt>
                <c:pt idx="38">
                  <c:v>2021.02.17</c:v>
                </c:pt>
                <c:pt idx="39">
                  <c:v>2021.02.17</c:v>
                </c:pt>
                <c:pt idx="40">
                  <c:v>2021.02.17</c:v>
                </c:pt>
                <c:pt idx="41">
                  <c:v>2021.03.03</c:v>
                </c:pt>
                <c:pt idx="42">
                  <c:v>2021.03.08</c:v>
                </c:pt>
                <c:pt idx="43">
                  <c:v>2021.03.08</c:v>
                </c:pt>
                <c:pt idx="44">
                  <c:v>2021.03.08</c:v>
                </c:pt>
                <c:pt idx="45">
                  <c:v>2021.03.08</c:v>
                </c:pt>
                <c:pt idx="46">
                  <c:v>2021.03.08</c:v>
                </c:pt>
                <c:pt idx="47">
                  <c:v>2021.03.08</c:v>
                </c:pt>
                <c:pt idx="48">
                  <c:v>2021.03.08</c:v>
                </c:pt>
                <c:pt idx="49">
                  <c:v>2021.03.03</c:v>
                </c:pt>
                <c:pt idx="50">
                  <c:v>2021.03.03</c:v>
                </c:pt>
                <c:pt idx="51">
                  <c:v>2021.03.03</c:v>
                </c:pt>
                <c:pt idx="52">
                  <c:v>2021.03.03</c:v>
                </c:pt>
                <c:pt idx="53">
                  <c:v>2021.03.03</c:v>
                </c:pt>
                <c:pt idx="54">
                  <c:v>2021.03.03</c:v>
                </c:pt>
                <c:pt idx="55">
                  <c:v>2021.03.01</c:v>
                </c:pt>
                <c:pt idx="56">
                  <c:v>2021.03.22</c:v>
                </c:pt>
                <c:pt idx="57">
                  <c:v>2021.03.22</c:v>
                </c:pt>
                <c:pt idx="58">
                  <c:v>2021.03.22</c:v>
                </c:pt>
                <c:pt idx="59">
                  <c:v>2021.03.22</c:v>
                </c:pt>
                <c:pt idx="60">
                  <c:v>2021.03.22</c:v>
                </c:pt>
                <c:pt idx="61">
                  <c:v>2021.03.22</c:v>
                </c:pt>
                <c:pt idx="62">
                  <c:v>2021.03.22</c:v>
                </c:pt>
                <c:pt idx="63">
                  <c:v>2021.03.29</c:v>
                </c:pt>
                <c:pt idx="64">
                  <c:v>2021.03.29</c:v>
                </c:pt>
                <c:pt idx="65">
                  <c:v>2021.03.29</c:v>
                </c:pt>
                <c:pt idx="66">
                  <c:v>2021.03.29</c:v>
                </c:pt>
                <c:pt idx="67">
                  <c:v>2021.03.29</c:v>
                </c:pt>
                <c:pt idx="68">
                  <c:v>2021.03.29</c:v>
                </c:pt>
                <c:pt idx="69">
                  <c:v>2021.03.29</c:v>
                </c:pt>
                <c:pt idx="70">
                  <c:v>2021.04.13</c:v>
                </c:pt>
                <c:pt idx="71">
                  <c:v>2021.04.13</c:v>
                </c:pt>
                <c:pt idx="72">
                  <c:v>2021.04.13</c:v>
                </c:pt>
                <c:pt idx="73">
                  <c:v>2021.04.13</c:v>
                </c:pt>
                <c:pt idx="74">
                  <c:v>2021.04.13</c:v>
                </c:pt>
                <c:pt idx="75">
                  <c:v>2021.04.13</c:v>
                </c:pt>
                <c:pt idx="76">
                  <c:v>2021.04.13</c:v>
                </c:pt>
                <c:pt idx="77">
                  <c:v>2021.04.28</c:v>
                </c:pt>
                <c:pt idx="78">
                  <c:v>2021.04.28</c:v>
                </c:pt>
                <c:pt idx="79">
                  <c:v>2021.04.28</c:v>
                </c:pt>
                <c:pt idx="80">
                  <c:v>2021.05.10</c:v>
                </c:pt>
                <c:pt idx="81">
                  <c:v>2021.05.10</c:v>
                </c:pt>
                <c:pt idx="82">
                  <c:v>2021.06.14</c:v>
                </c:pt>
                <c:pt idx="83">
                  <c:v>2021.07.27</c:v>
                </c:pt>
                <c:pt idx="84">
                  <c:v>2021.09.13</c:v>
                </c:pt>
                <c:pt idx="85">
                  <c:v>2021.10.05</c:v>
                </c:pt>
                <c:pt idx="86">
                  <c:v>2021.10.11</c:v>
                </c:pt>
                <c:pt idx="87">
                  <c:v>2022.01.10</c:v>
                </c:pt>
              </c:strCache>
            </c:strRef>
          </c:xVal>
          <c:yVal>
            <c:numRef>
              <c:f>Diagram!$D$3:$D$90</c:f>
              <c:numCache>
                <c:formatCode>0</c:formatCode>
                <c:ptCount val="88"/>
                <c:pt idx="0">
                  <c:v>56.530131189545109</c:v>
                </c:pt>
                <c:pt idx="1">
                  <c:v>56.530131189545109</c:v>
                </c:pt>
                <c:pt idx="2">
                  <c:v>56.530131189545109</c:v>
                </c:pt>
                <c:pt idx="3">
                  <c:v>56.530131189545109</c:v>
                </c:pt>
                <c:pt idx="4">
                  <c:v>56.530131189545109</c:v>
                </c:pt>
                <c:pt idx="5">
                  <c:v>56.530131189545109</c:v>
                </c:pt>
                <c:pt idx="6">
                  <c:v>56.530131189545109</c:v>
                </c:pt>
                <c:pt idx="7">
                  <c:v>56.530131189545109</c:v>
                </c:pt>
                <c:pt idx="8">
                  <c:v>56.530131189545109</c:v>
                </c:pt>
                <c:pt idx="9">
                  <c:v>56.530131189545109</c:v>
                </c:pt>
                <c:pt idx="10">
                  <c:v>56.530131189545109</c:v>
                </c:pt>
                <c:pt idx="11">
                  <c:v>56.530131189545109</c:v>
                </c:pt>
                <c:pt idx="12">
                  <c:v>56.530131189545109</c:v>
                </c:pt>
                <c:pt idx="13">
                  <c:v>56.530131189545109</c:v>
                </c:pt>
                <c:pt idx="14">
                  <c:v>56.530131189545109</c:v>
                </c:pt>
                <c:pt idx="15">
                  <c:v>56.530131189545109</c:v>
                </c:pt>
                <c:pt idx="16">
                  <c:v>56.530131189545109</c:v>
                </c:pt>
                <c:pt idx="17">
                  <c:v>56.530131189545109</c:v>
                </c:pt>
                <c:pt idx="18">
                  <c:v>56.530131189545109</c:v>
                </c:pt>
                <c:pt idx="19">
                  <c:v>56.530131189545109</c:v>
                </c:pt>
                <c:pt idx="20">
                  <c:v>56.530131189545109</c:v>
                </c:pt>
                <c:pt idx="21">
                  <c:v>56.530131189545109</c:v>
                </c:pt>
                <c:pt idx="22">
                  <c:v>56.530131189545109</c:v>
                </c:pt>
                <c:pt idx="23">
                  <c:v>56.530131189545109</c:v>
                </c:pt>
                <c:pt idx="24">
                  <c:v>56.530131189545109</c:v>
                </c:pt>
                <c:pt idx="25">
                  <c:v>56.530131189545109</c:v>
                </c:pt>
                <c:pt idx="26">
                  <c:v>56.530131189545109</c:v>
                </c:pt>
                <c:pt idx="27">
                  <c:v>56.530131189545109</c:v>
                </c:pt>
                <c:pt idx="28">
                  <c:v>56.530131189545109</c:v>
                </c:pt>
                <c:pt idx="29">
                  <c:v>56.530131189545109</c:v>
                </c:pt>
                <c:pt idx="30">
                  <c:v>56.530131189545109</c:v>
                </c:pt>
                <c:pt idx="31">
                  <c:v>56.530131189545109</c:v>
                </c:pt>
                <c:pt idx="32">
                  <c:v>56.530131189545109</c:v>
                </c:pt>
                <c:pt idx="33">
                  <c:v>56.530131189545109</c:v>
                </c:pt>
                <c:pt idx="34">
                  <c:v>56.530131189545109</c:v>
                </c:pt>
                <c:pt idx="35">
                  <c:v>56.530131189545109</c:v>
                </c:pt>
                <c:pt idx="36">
                  <c:v>56.530131189545109</c:v>
                </c:pt>
                <c:pt idx="37">
                  <c:v>56.530131189545109</c:v>
                </c:pt>
                <c:pt idx="38">
                  <c:v>56.530131189545109</c:v>
                </c:pt>
                <c:pt idx="39">
                  <c:v>56.530131189545109</c:v>
                </c:pt>
                <c:pt idx="40">
                  <c:v>56.530131189545109</c:v>
                </c:pt>
                <c:pt idx="41">
                  <c:v>56.530131189545109</c:v>
                </c:pt>
                <c:pt idx="42">
                  <c:v>56.530131189545109</c:v>
                </c:pt>
                <c:pt idx="43">
                  <c:v>56.530131189545109</c:v>
                </c:pt>
                <c:pt idx="44">
                  <c:v>56.530131189545109</c:v>
                </c:pt>
                <c:pt idx="45">
                  <c:v>56.530131189545109</c:v>
                </c:pt>
                <c:pt idx="46">
                  <c:v>56.530131189545109</c:v>
                </c:pt>
                <c:pt idx="47">
                  <c:v>56.530131189545109</c:v>
                </c:pt>
                <c:pt idx="48">
                  <c:v>56.530131189545109</c:v>
                </c:pt>
                <c:pt idx="49">
                  <c:v>56.530131189545109</c:v>
                </c:pt>
                <c:pt idx="50">
                  <c:v>56.530131189545109</c:v>
                </c:pt>
                <c:pt idx="51">
                  <c:v>56.530131189545109</c:v>
                </c:pt>
                <c:pt idx="52">
                  <c:v>56.530131189545109</c:v>
                </c:pt>
                <c:pt idx="53">
                  <c:v>56.530131189545109</c:v>
                </c:pt>
                <c:pt idx="54">
                  <c:v>56.530131189545109</c:v>
                </c:pt>
                <c:pt idx="55">
                  <c:v>56.530131189545109</c:v>
                </c:pt>
                <c:pt idx="56">
                  <c:v>56.530131189545109</c:v>
                </c:pt>
                <c:pt idx="57">
                  <c:v>56.530131189545109</c:v>
                </c:pt>
                <c:pt idx="58">
                  <c:v>56.530131189545109</c:v>
                </c:pt>
                <c:pt idx="59">
                  <c:v>56.530131189545109</c:v>
                </c:pt>
                <c:pt idx="60">
                  <c:v>56.530131189545109</c:v>
                </c:pt>
                <c:pt idx="61">
                  <c:v>56.530131189545109</c:v>
                </c:pt>
                <c:pt idx="62">
                  <c:v>56.530131189545109</c:v>
                </c:pt>
                <c:pt idx="63">
                  <c:v>56.530131189545109</c:v>
                </c:pt>
                <c:pt idx="64">
                  <c:v>56.530131189545109</c:v>
                </c:pt>
                <c:pt idx="65">
                  <c:v>56.530131189545109</c:v>
                </c:pt>
                <c:pt idx="66">
                  <c:v>56.530131189545109</c:v>
                </c:pt>
                <c:pt idx="67">
                  <c:v>56.530131189545109</c:v>
                </c:pt>
                <c:pt idx="68">
                  <c:v>56.530131189545109</c:v>
                </c:pt>
                <c:pt idx="69">
                  <c:v>56.530131189545109</c:v>
                </c:pt>
                <c:pt idx="70">
                  <c:v>56.530131189545109</c:v>
                </c:pt>
                <c:pt idx="71">
                  <c:v>56.530131189545109</c:v>
                </c:pt>
                <c:pt idx="72">
                  <c:v>56.530131189545109</c:v>
                </c:pt>
                <c:pt idx="73">
                  <c:v>56.530131189545109</c:v>
                </c:pt>
                <c:pt idx="74">
                  <c:v>56.530131189545109</c:v>
                </c:pt>
                <c:pt idx="75">
                  <c:v>56.530131189545109</c:v>
                </c:pt>
                <c:pt idx="76">
                  <c:v>56.530131189545109</c:v>
                </c:pt>
                <c:pt idx="77">
                  <c:v>56.530131189545109</c:v>
                </c:pt>
                <c:pt idx="78">
                  <c:v>56.530131189545109</c:v>
                </c:pt>
                <c:pt idx="79">
                  <c:v>56.530131189545109</c:v>
                </c:pt>
                <c:pt idx="80">
                  <c:v>56.530131189545109</c:v>
                </c:pt>
                <c:pt idx="81">
                  <c:v>56.530131189545109</c:v>
                </c:pt>
                <c:pt idx="82">
                  <c:v>56.530131189545109</c:v>
                </c:pt>
                <c:pt idx="83">
                  <c:v>56.530131189545109</c:v>
                </c:pt>
                <c:pt idx="84">
                  <c:v>56.530131189545109</c:v>
                </c:pt>
                <c:pt idx="85">
                  <c:v>56.530131189545109</c:v>
                </c:pt>
                <c:pt idx="86">
                  <c:v>56.530131189545109</c:v>
                </c:pt>
                <c:pt idx="87">
                  <c:v>56.530131189545109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F4BF-4A8B-A4C0-AA370EE1C9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0815488"/>
        <c:axId val="110813952"/>
      </c:scatterChart>
      <c:valAx>
        <c:axId val="1108154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u-HU"/>
                  <a:t>Minta sorszáma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10813952"/>
        <c:crosses val="autoZero"/>
        <c:crossBetween val="midCat"/>
      </c:valAx>
      <c:valAx>
        <c:axId val="11081395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u-HU"/>
                  <a:t>Minta eredménye [szám/l]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10815488"/>
        <c:crosses val="autoZero"/>
        <c:crossBetween val="midCat"/>
        <c:majorUnit val="10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2615496248593845"/>
          <c:y val="0.11147190286030197"/>
          <c:w val="0.17292213244822657"/>
          <c:h val="0.6386478578597919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8F98A5F-1AC3-40F7-9636-3049DDF3C1B0}" type="datetimeFigureOut">
              <a:rPr lang="hu-HU" smtClean="0"/>
              <a:pPr/>
              <a:t>2024. 01. 11.</a:t>
            </a:fld>
            <a:endParaRPr lang="hu-HU" dirty="0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 dirty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0F7F517-F2D7-461C-AC35-0F54EBBDF6D8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37232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EF25B7-C788-544A-A24E-FC924E58F804}" type="slidenum">
              <a:rPr lang="hu-HU" smtClean="0"/>
              <a:t>17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0521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CF58CF98-D4D1-46EC-81A9-070A8C63F8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2024. 01. 11.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0C62FE4F-0FC4-482D-9B2D-CC8C69B25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95FE95C0-9DBA-4AE4-ABAA-8AA7F90BF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16044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9CBC935D-199C-4466-9A7F-6F0E29E81D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2024. 01. 11.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14E9EB25-3A48-4F3B-BC2F-D416F4091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8F896DE7-39F2-41EB-9B3C-115BE6101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67785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ED031A70-5DCD-4A6C-A449-E90DA04A8E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2024. 01. 11.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D530A938-5BF4-4F68-8E44-75E13DCB7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540DD37F-2007-47AB-ACCE-2D28942A9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03862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2024. 01. 11.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1777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E7FB7248-A80F-41A0-836A-F9075EECC6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2024. 01. 11.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46291E58-1371-46ED-96EB-83B54C1AC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9FED3814-563D-47F8-B9B8-2896CC71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68588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838200" y="6448710"/>
            <a:ext cx="2743200" cy="365125"/>
          </a:xfrm>
          <a:prstGeom prst="rect">
            <a:avLst/>
          </a:prstGeom>
        </p:spPr>
        <p:txBody>
          <a:bodyPr/>
          <a:lstStyle/>
          <a:p>
            <a:fld id="{089FE322-C6A9-473D-A5F3-6144C04C898A}" type="datetimeFigureOut">
              <a:rPr lang="hu-HU" smtClean="0"/>
              <a:t>2024. 01. 11.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4038600" y="644871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610600" y="6448710"/>
            <a:ext cx="2743200" cy="365125"/>
          </a:xfrm>
          <a:prstGeom prst="rect">
            <a:avLst/>
          </a:prstGeom>
        </p:spPr>
        <p:txBody>
          <a:bodyPr/>
          <a:lstStyle/>
          <a:p>
            <a:fld id="{20AED109-8085-4D1F-AC50-9869B858B1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1242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10" name="Dátum helye 3">
            <a:extLst>
              <a:ext uri="{FF2B5EF4-FFF2-40B4-BE49-F238E27FC236}">
                <a16:creationId xmlns:a16="http://schemas.microsoft.com/office/drawing/2014/main" id="{4D1AFF7C-631C-4556-BDB0-A9C7748FC4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2024. 01. 11.</a:t>
            </a:fld>
            <a:endParaRPr lang="hu-HU" dirty="0"/>
          </a:p>
        </p:txBody>
      </p:sp>
      <p:sp>
        <p:nvSpPr>
          <p:cNvPr id="11" name="Élőláb helye 4">
            <a:extLst>
              <a:ext uri="{FF2B5EF4-FFF2-40B4-BE49-F238E27FC236}">
                <a16:creationId xmlns:a16="http://schemas.microsoft.com/office/drawing/2014/main" id="{D1AF7E08-6646-4A12-9928-6EEF9EDDC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12" name="Dia számának helye 5">
            <a:extLst>
              <a:ext uri="{FF2B5EF4-FFF2-40B4-BE49-F238E27FC236}">
                <a16:creationId xmlns:a16="http://schemas.microsoft.com/office/drawing/2014/main" id="{451EA8F4-75AF-4990-B37A-3A754D7F2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48245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6" name="Dátum helye 3">
            <a:extLst>
              <a:ext uri="{FF2B5EF4-FFF2-40B4-BE49-F238E27FC236}">
                <a16:creationId xmlns:a16="http://schemas.microsoft.com/office/drawing/2014/main" id="{BA11F795-4447-4672-8A7D-E3FBE5B7AC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2024. 01. 11.</a:t>
            </a:fld>
            <a:endParaRPr lang="hu-HU" dirty="0"/>
          </a:p>
        </p:txBody>
      </p:sp>
      <p:sp>
        <p:nvSpPr>
          <p:cNvPr id="7" name="Élőláb helye 4">
            <a:extLst>
              <a:ext uri="{FF2B5EF4-FFF2-40B4-BE49-F238E27FC236}">
                <a16:creationId xmlns:a16="http://schemas.microsoft.com/office/drawing/2014/main" id="{634E6E2A-4FED-4A1D-ACFC-E81A2B1FD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8" name="Dia számának helye 5">
            <a:extLst>
              <a:ext uri="{FF2B5EF4-FFF2-40B4-BE49-F238E27FC236}">
                <a16:creationId xmlns:a16="http://schemas.microsoft.com/office/drawing/2014/main" id="{35E533A9-3565-494F-9E21-9D094F7D1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49561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átum helye 3">
            <a:extLst>
              <a:ext uri="{FF2B5EF4-FFF2-40B4-BE49-F238E27FC236}">
                <a16:creationId xmlns:a16="http://schemas.microsoft.com/office/drawing/2014/main" id="{75C8A42B-2A25-436F-BA04-C6EEC8744B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2024. 01. 11.</a:t>
            </a:fld>
            <a:endParaRPr lang="hu-HU" dirty="0"/>
          </a:p>
        </p:txBody>
      </p:sp>
      <p:sp>
        <p:nvSpPr>
          <p:cNvPr id="6" name="Élőláb helye 4">
            <a:extLst>
              <a:ext uri="{FF2B5EF4-FFF2-40B4-BE49-F238E27FC236}">
                <a16:creationId xmlns:a16="http://schemas.microsoft.com/office/drawing/2014/main" id="{C4754CBA-794F-436E-9C11-57234AE7B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7" name="Dia számának helye 5">
            <a:extLst>
              <a:ext uri="{FF2B5EF4-FFF2-40B4-BE49-F238E27FC236}">
                <a16:creationId xmlns:a16="http://schemas.microsoft.com/office/drawing/2014/main" id="{F60CBC7B-63E9-4A0E-A050-7893BBD8F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46754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Dátum helye 3">
            <a:extLst>
              <a:ext uri="{FF2B5EF4-FFF2-40B4-BE49-F238E27FC236}">
                <a16:creationId xmlns:a16="http://schemas.microsoft.com/office/drawing/2014/main" id="{D012EEA9-2736-4101-98C2-8AA7A7E701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2024. 01. 11.</a:t>
            </a:fld>
            <a:endParaRPr lang="hu-HU" dirty="0"/>
          </a:p>
        </p:txBody>
      </p:sp>
      <p:sp>
        <p:nvSpPr>
          <p:cNvPr id="9" name="Élőláb helye 4">
            <a:extLst>
              <a:ext uri="{FF2B5EF4-FFF2-40B4-BE49-F238E27FC236}">
                <a16:creationId xmlns:a16="http://schemas.microsoft.com/office/drawing/2014/main" id="{FE647E33-8423-4D6B-B330-87F16C5B2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10" name="Dia számának helye 5">
            <a:extLst>
              <a:ext uri="{FF2B5EF4-FFF2-40B4-BE49-F238E27FC236}">
                <a16:creationId xmlns:a16="http://schemas.microsoft.com/office/drawing/2014/main" id="{CA27BFA0-6BFF-45BE-97DA-22A5CC256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39354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Dátum helye 3">
            <a:extLst>
              <a:ext uri="{FF2B5EF4-FFF2-40B4-BE49-F238E27FC236}">
                <a16:creationId xmlns:a16="http://schemas.microsoft.com/office/drawing/2014/main" id="{6189703D-5E2E-4D64-8CEC-66DFA11B1B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2024. 01. 11.</a:t>
            </a:fld>
            <a:endParaRPr lang="hu-HU" dirty="0"/>
          </a:p>
        </p:txBody>
      </p:sp>
      <p:sp>
        <p:nvSpPr>
          <p:cNvPr id="9" name="Élőláb helye 4">
            <a:extLst>
              <a:ext uri="{FF2B5EF4-FFF2-40B4-BE49-F238E27FC236}">
                <a16:creationId xmlns:a16="http://schemas.microsoft.com/office/drawing/2014/main" id="{572F7F64-E8E4-43F4-AEA4-80FA15775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10" name="Dia számának helye 5">
            <a:extLst>
              <a:ext uri="{FF2B5EF4-FFF2-40B4-BE49-F238E27FC236}">
                <a16:creationId xmlns:a16="http://schemas.microsoft.com/office/drawing/2014/main" id="{27CAE4AF-C961-42B4-B89A-718638882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79765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0BF256DA-1987-49D0-A228-104BE0A302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089FE322-C6A9-473D-A5F3-6144C04C898A}" type="datetimeFigureOut">
              <a:rPr lang="hu-HU" smtClean="0"/>
              <a:pPr/>
              <a:t>2024. 01. 11.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C2CC8B01-C818-48A3-A421-A9722FFB80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44094"/>
            <a:ext cx="41148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8D649A16-DC1E-4FDA-AA87-1F7A2ABD61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44094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26106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nk.gov.hu/index.php/kozegeszsegugyi-laboratoriumi-foosztaly/kornyezetegeszsegugyi-laboratoriumi-osztaly/vizhigienes-laboratorium/ivoviz/vizminoseg-ellenorzes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ctrTitle"/>
          </p:nvPr>
        </p:nvSpPr>
        <p:spPr>
          <a:xfrm>
            <a:off x="356616" y="2130415"/>
            <a:ext cx="11430000" cy="1689095"/>
          </a:xfrm>
        </p:spPr>
        <p:txBody>
          <a:bodyPr>
            <a:noAutofit/>
          </a:bodyPr>
          <a:lstStyle/>
          <a:p>
            <a:r>
              <a:rPr lang="hu-HU" sz="3600" b="1" dirty="0"/>
              <a:t>Vizsgálati eredmények értékelése</a:t>
            </a:r>
            <a:r>
              <a:rPr lang="hu-HU" sz="3600" b="1" dirty="0" smtClean="0"/>
              <a:t>,</a:t>
            </a:r>
            <a:br>
              <a:rPr lang="hu-HU" sz="3600" b="1" dirty="0" smtClean="0"/>
            </a:br>
            <a:r>
              <a:rPr lang="hu-HU" sz="3600" b="1" i="1" dirty="0" smtClean="0"/>
              <a:t>“</a:t>
            </a:r>
            <a:r>
              <a:rPr lang="hu-HU" sz="3600" b="1" i="1" dirty="0"/>
              <a:t>Nincs szokatlan változás”</a:t>
            </a:r>
            <a:r>
              <a:rPr lang="hu-HU" sz="3600" b="1" dirty="0"/>
              <a:t> parametrikus érték értelmezése, változásai</a:t>
            </a:r>
          </a:p>
        </p:txBody>
      </p:sp>
      <p:sp>
        <p:nvSpPr>
          <p:cNvPr id="5" name="Alcím 2"/>
          <p:cNvSpPr>
            <a:spLocks noGrp="1"/>
          </p:cNvSpPr>
          <p:nvPr>
            <p:ph type="subTitle" idx="1"/>
          </p:nvPr>
        </p:nvSpPr>
        <p:spPr>
          <a:xfrm>
            <a:off x="2895600" y="5082548"/>
            <a:ext cx="6400800" cy="697632"/>
          </a:xfrm>
        </p:spPr>
        <p:txBody>
          <a:bodyPr>
            <a:noAutofit/>
          </a:bodyPr>
          <a:lstStyle/>
          <a:p>
            <a:r>
              <a:rPr lang="hu-HU" sz="2200" dirty="0">
                <a:solidFill>
                  <a:schemeClr val="bg1">
                    <a:lumMod val="65000"/>
                  </a:schemeClr>
                </a:solidFill>
              </a:rPr>
              <a:t>Izsák </a:t>
            </a:r>
            <a:r>
              <a:rPr lang="hu-HU" sz="2200" dirty="0" smtClean="0">
                <a:solidFill>
                  <a:schemeClr val="bg1">
                    <a:lumMod val="65000"/>
                  </a:schemeClr>
                </a:solidFill>
              </a:rPr>
              <a:t>Bálint</a:t>
            </a:r>
          </a:p>
          <a:p>
            <a:r>
              <a:rPr lang="hu-HU" sz="2200" dirty="0" smtClean="0">
                <a:solidFill>
                  <a:schemeClr val="bg1">
                    <a:lumMod val="65000"/>
                  </a:schemeClr>
                </a:solidFill>
              </a:rPr>
              <a:t>NNGYK </a:t>
            </a:r>
            <a:r>
              <a:rPr lang="hu-HU" sz="2200" dirty="0">
                <a:solidFill>
                  <a:schemeClr val="bg1">
                    <a:lumMod val="65000"/>
                  </a:schemeClr>
                </a:solidFill>
              </a:rPr>
              <a:t>Közegészségügyi Laboratóriumi és Módszertani </a:t>
            </a:r>
            <a:r>
              <a:rPr lang="hu-HU" sz="2200" dirty="0" smtClean="0">
                <a:solidFill>
                  <a:schemeClr val="bg1">
                    <a:lumMod val="65000"/>
                  </a:schemeClr>
                </a:solidFill>
              </a:rPr>
              <a:t>Főosztály</a:t>
            </a:r>
            <a:endParaRPr lang="hu-HU" sz="22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6" name="Straight Connector 9"/>
          <p:cNvCxnSpPr/>
          <p:nvPr/>
        </p:nvCxnSpPr>
        <p:spPr>
          <a:xfrm flipV="1">
            <a:off x="1631504" y="3819510"/>
            <a:ext cx="8784976" cy="2743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349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85207"/>
            <a:ext cx="10515600" cy="1325563"/>
          </a:xfrm>
        </p:spPr>
        <p:txBody>
          <a:bodyPr/>
          <a:lstStyle/>
          <a:p>
            <a:r>
              <a:rPr lang="hu-HU" b="1" dirty="0" smtClean="0"/>
              <a:t>Jellemző értékek </a:t>
            </a:r>
            <a:r>
              <a:rPr lang="hu-HU" sz="3200" b="1" dirty="0" smtClean="0"/>
              <a:t>– </a:t>
            </a:r>
            <a:r>
              <a:rPr lang="hu-HU" sz="3200" b="1" dirty="0" smtClean="0"/>
              <a:t>mikrobiológiai paraméterek (Telepszám </a:t>
            </a:r>
            <a:r>
              <a:rPr lang="hu-HU" sz="3200" b="1" dirty="0"/>
              <a:t>22 °</a:t>
            </a:r>
            <a:r>
              <a:rPr lang="hu-HU" sz="3200" b="1" dirty="0" smtClean="0"/>
              <a:t>C és 37 </a:t>
            </a:r>
            <a:r>
              <a:rPr lang="hu-HU" sz="3200" b="1" dirty="0"/>
              <a:t>°</a:t>
            </a:r>
            <a:r>
              <a:rPr lang="hu-HU" sz="3200" b="1" dirty="0" smtClean="0"/>
              <a:t>C) </a:t>
            </a:r>
            <a:endParaRPr lang="hu-HU" sz="32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60918" y="1611022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hu-HU" dirty="0" smtClean="0"/>
              <a:t>Többféle megoldás lehetséges</a:t>
            </a:r>
          </a:p>
          <a:p>
            <a:r>
              <a:rPr lang="hu-HU" dirty="0" smtClean="0"/>
              <a:t>Nagyon nagy természetes ingadozás lehet az eredményekben</a:t>
            </a:r>
          </a:p>
          <a:p>
            <a:r>
              <a:rPr lang="hu-HU" dirty="0" smtClean="0"/>
              <a:t>NNGYK ajánlás:</a:t>
            </a:r>
          </a:p>
          <a:p>
            <a:pPr lvl="1"/>
            <a:r>
              <a:rPr lang="hu-HU" dirty="0" smtClean="0"/>
              <a:t>95 % </a:t>
            </a:r>
            <a:r>
              <a:rPr lang="hu-HU" dirty="0" err="1" smtClean="0"/>
              <a:t>percentilis</a:t>
            </a:r>
            <a:r>
              <a:rPr lang="hu-HU" dirty="0" smtClean="0"/>
              <a:t> érték</a:t>
            </a:r>
          </a:p>
          <a:p>
            <a:r>
              <a:rPr lang="hu-HU" dirty="0" smtClean="0"/>
              <a:t>Beavatkozási érték </a:t>
            </a:r>
            <a:r>
              <a:rPr lang="hu-HU" sz="2200" dirty="0" smtClean="0"/>
              <a:t>(egyedi küszöbérték</a:t>
            </a:r>
            <a:r>
              <a:rPr lang="hu-HU" sz="2200" dirty="0"/>
              <a:t>) </a:t>
            </a:r>
            <a:endParaRPr lang="hu-HU" sz="2200" dirty="0" smtClean="0"/>
          </a:p>
          <a:p>
            <a:pPr lvl="1"/>
            <a:r>
              <a:rPr lang="hu-HU" dirty="0" smtClean="0"/>
              <a:t>95% </a:t>
            </a:r>
            <a:r>
              <a:rPr lang="hu-HU" dirty="0" err="1" smtClean="0"/>
              <a:t>percentilis</a:t>
            </a:r>
            <a:r>
              <a:rPr lang="hu-HU" dirty="0" smtClean="0"/>
              <a:t> négyszerese</a:t>
            </a:r>
          </a:p>
          <a:p>
            <a:r>
              <a:rPr lang="hu-HU" dirty="0"/>
              <a:t>Évente </a:t>
            </a:r>
            <a:r>
              <a:rPr lang="hu-HU" dirty="0" smtClean="0"/>
              <a:t>felülvizsgálni</a:t>
            </a:r>
          </a:p>
          <a:p>
            <a:r>
              <a:rPr lang="hu-HU" dirty="0" smtClean="0"/>
              <a:t>Legalább 30 eredmény</a:t>
            </a:r>
          </a:p>
          <a:p>
            <a:endParaRPr lang="hu-HU" dirty="0" smtClean="0"/>
          </a:p>
          <a:p>
            <a:pPr marL="0" indent="0" algn="ctr">
              <a:buNone/>
            </a:pPr>
            <a:r>
              <a:rPr lang="hu-HU" dirty="0" smtClean="0">
                <a:solidFill>
                  <a:srgbClr val="FF0000"/>
                </a:solidFill>
              </a:rPr>
              <a:t>Felejtsük el az automatikusan 100 vagy 500 TKE/l küszöbértéket!</a:t>
            </a:r>
            <a:endParaRPr lang="hu-HU" dirty="0">
              <a:solidFill>
                <a:srgbClr val="FF0000"/>
              </a:solidFill>
            </a:endParaRPr>
          </a:p>
        </p:txBody>
      </p:sp>
      <p:cxnSp>
        <p:nvCxnSpPr>
          <p:cNvPr id="12" name="Szögletes összekötő 11"/>
          <p:cNvCxnSpPr/>
          <p:nvPr/>
        </p:nvCxnSpPr>
        <p:spPr>
          <a:xfrm rot="10800000" flipV="1">
            <a:off x="5131842" y="2258008"/>
            <a:ext cx="5047857" cy="1586202"/>
          </a:xfrm>
          <a:prstGeom prst="bentConnector3">
            <a:avLst>
              <a:gd name="adj1" fmla="val -12847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217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85207"/>
            <a:ext cx="10515600" cy="1325563"/>
          </a:xfrm>
        </p:spPr>
        <p:txBody>
          <a:bodyPr/>
          <a:lstStyle/>
          <a:p>
            <a:r>
              <a:rPr lang="hu-HU" b="1" dirty="0" smtClean="0"/>
              <a:t>Jellemző értékek </a:t>
            </a:r>
            <a:r>
              <a:rPr lang="hu-HU" sz="2800" b="1" dirty="0" smtClean="0"/>
              <a:t>– </a:t>
            </a:r>
            <a:r>
              <a:rPr lang="hu-HU" sz="2800" b="1" dirty="0" smtClean="0"/>
              <a:t>mikroszkópos </a:t>
            </a:r>
            <a:r>
              <a:rPr lang="hu-HU" sz="2800" b="1" dirty="0"/>
              <a:t>biológiai paraméterek </a:t>
            </a:r>
            <a:r>
              <a:rPr lang="hu-HU" sz="2800" b="1" dirty="0" smtClean="0"/>
              <a:t>(Házas </a:t>
            </a:r>
            <a:r>
              <a:rPr lang="hu-HU" sz="2800" b="1" dirty="0"/>
              <a:t>amőbák és </a:t>
            </a:r>
            <a:r>
              <a:rPr lang="hu-HU" sz="2800" b="1" dirty="0" err="1" smtClean="0"/>
              <a:t>Nematoda</a:t>
            </a:r>
            <a:r>
              <a:rPr lang="hu-HU" sz="2800" b="1" dirty="0" smtClean="0"/>
              <a:t>)</a:t>
            </a:r>
            <a:endParaRPr lang="hu-HU" sz="28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60918" y="1611022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hu-HU" dirty="0" smtClean="0"/>
              <a:t>Többféle megoldás lehetséges</a:t>
            </a:r>
          </a:p>
          <a:p>
            <a:r>
              <a:rPr lang="hu-HU" dirty="0" smtClean="0"/>
              <a:t>Jelentős természetes ingadozás az eredményekben</a:t>
            </a:r>
          </a:p>
          <a:p>
            <a:r>
              <a:rPr lang="hu-HU" dirty="0" smtClean="0"/>
              <a:t>NNGYK ajánlás:</a:t>
            </a:r>
          </a:p>
          <a:p>
            <a:pPr lvl="1"/>
            <a:r>
              <a:rPr lang="hu-HU" dirty="0" smtClean="0"/>
              <a:t>95 % </a:t>
            </a:r>
            <a:r>
              <a:rPr lang="hu-HU" dirty="0" err="1" smtClean="0"/>
              <a:t>percentilis</a:t>
            </a:r>
            <a:r>
              <a:rPr lang="hu-HU" dirty="0" smtClean="0"/>
              <a:t> érték</a:t>
            </a:r>
          </a:p>
          <a:p>
            <a:pPr lvl="1"/>
            <a:r>
              <a:rPr lang="hu-HU" dirty="0" smtClean="0"/>
              <a:t>kiugró értékek</a:t>
            </a:r>
          </a:p>
          <a:p>
            <a:pPr lvl="2"/>
            <a:r>
              <a:rPr lang="hu-HU" dirty="0" smtClean="0"/>
              <a:t>átlag és szórás értékelésével </a:t>
            </a:r>
            <a:r>
              <a:rPr lang="hu-HU" sz="1700" dirty="0" smtClean="0"/>
              <a:t>(kiugró érték  az, ami nagyobb, mint az átlag+3 szórás)</a:t>
            </a:r>
          </a:p>
          <a:p>
            <a:pPr lvl="2"/>
            <a:r>
              <a:rPr lang="hu-HU" sz="2100" dirty="0" smtClean="0"/>
              <a:t>IQR értékelésével </a:t>
            </a:r>
            <a:r>
              <a:rPr lang="hu-HU" sz="1700" dirty="0"/>
              <a:t>(kiugró érték  az, ami nagyobb, mint az </a:t>
            </a:r>
            <a:r>
              <a:rPr lang="hu-HU" sz="1700" dirty="0" smtClean="0"/>
              <a:t>Q3+1,5*IQR)</a:t>
            </a:r>
            <a:endParaRPr lang="hu-HU" sz="1700" dirty="0"/>
          </a:p>
          <a:p>
            <a:r>
              <a:rPr lang="hu-HU" dirty="0" smtClean="0"/>
              <a:t>Beavatkozási érték </a:t>
            </a:r>
            <a:r>
              <a:rPr lang="hu-HU" sz="2200" dirty="0" smtClean="0"/>
              <a:t>(egyedi küszöbérték</a:t>
            </a:r>
            <a:r>
              <a:rPr lang="hu-HU" sz="2200" dirty="0"/>
              <a:t>) </a:t>
            </a:r>
            <a:endParaRPr lang="hu-HU" sz="2200" dirty="0" smtClean="0"/>
          </a:p>
          <a:p>
            <a:pPr lvl="1"/>
            <a:r>
              <a:rPr lang="hu-HU" dirty="0" smtClean="0"/>
              <a:t>95% </a:t>
            </a:r>
            <a:r>
              <a:rPr lang="hu-HU" dirty="0" err="1" smtClean="0"/>
              <a:t>percentilis</a:t>
            </a:r>
            <a:r>
              <a:rPr lang="hu-HU" dirty="0" smtClean="0"/>
              <a:t> érték </a:t>
            </a:r>
            <a:r>
              <a:rPr lang="hu-HU" sz="1800" dirty="0" smtClean="0">
                <a:solidFill>
                  <a:srgbClr val="FF0000"/>
                </a:solidFill>
              </a:rPr>
              <a:t>(nem a négyszerese!)</a:t>
            </a:r>
          </a:p>
          <a:p>
            <a:r>
              <a:rPr lang="hu-HU" dirty="0"/>
              <a:t>Évente </a:t>
            </a:r>
            <a:r>
              <a:rPr lang="hu-HU" dirty="0" smtClean="0"/>
              <a:t>felülvizsgálni</a:t>
            </a:r>
          </a:p>
          <a:p>
            <a:r>
              <a:rPr lang="hu-HU" dirty="0" smtClean="0"/>
              <a:t>Legalább 30 eredmény</a:t>
            </a:r>
          </a:p>
          <a:p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326345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85207"/>
            <a:ext cx="10515600" cy="1325563"/>
          </a:xfrm>
        </p:spPr>
        <p:txBody>
          <a:bodyPr/>
          <a:lstStyle/>
          <a:p>
            <a:r>
              <a:rPr lang="hu-HU" b="1" dirty="0" smtClean="0"/>
              <a:t>Jellemző értékek </a:t>
            </a:r>
            <a:r>
              <a:rPr lang="hu-HU" sz="3200" b="1" dirty="0" smtClean="0"/>
              <a:t>– kémiai </a:t>
            </a:r>
            <a:r>
              <a:rPr lang="hu-HU" sz="3200" b="1" dirty="0" smtClean="0"/>
              <a:t>paraméterek (TOC és zavarosság)</a:t>
            </a:r>
            <a:endParaRPr lang="hu-HU" sz="32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60918" y="1611022"/>
            <a:ext cx="10515600" cy="4351338"/>
          </a:xfrm>
        </p:spPr>
        <p:txBody>
          <a:bodyPr>
            <a:normAutofit/>
          </a:bodyPr>
          <a:lstStyle/>
          <a:p>
            <a:r>
              <a:rPr lang="hu-HU" dirty="0" smtClean="0"/>
              <a:t>Többféle megoldás lehetséges</a:t>
            </a:r>
          </a:p>
          <a:p>
            <a:r>
              <a:rPr lang="hu-HU" dirty="0" smtClean="0"/>
              <a:t>Kisebb természetes ingadozás az eredményekben</a:t>
            </a:r>
          </a:p>
          <a:p>
            <a:r>
              <a:rPr lang="hu-HU" dirty="0" smtClean="0"/>
              <a:t>NNGYK ajánlás:</a:t>
            </a:r>
          </a:p>
          <a:p>
            <a:pPr lvl="1"/>
            <a:r>
              <a:rPr lang="hu-HU" dirty="0" smtClean="0"/>
              <a:t>Medián</a:t>
            </a:r>
          </a:p>
          <a:p>
            <a:r>
              <a:rPr lang="hu-HU" dirty="0" smtClean="0"/>
              <a:t>Beavatkozási érték </a:t>
            </a:r>
            <a:r>
              <a:rPr lang="hu-HU" sz="2200" dirty="0" smtClean="0"/>
              <a:t>(egyedi küszöbérték</a:t>
            </a:r>
            <a:r>
              <a:rPr lang="hu-HU" sz="2200" dirty="0"/>
              <a:t>) </a:t>
            </a:r>
            <a:endParaRPr lang="hu-HU" sz="2200" dirty="0" smtClean="0"/>
          </a:p>
          <a:p>
            <a:pPr lvl="1"/>
            <a:r>
              <a:rPr lang="hu-HU" dirty="0"/>
              <a:t>kiugró értékek</a:t>
            </a:r>
          </a:p>
          <a:p>
            <a:pPr lvl="2"/>
            <a:r>
              <a:rPr lang="hu-HU" dirty="0"/>
              <a:t>átlag és szórás értékelésével </a:t>
            </a:r>
            <a:r>
              <a:rPr lang="hu-HU" sz="1700" dirty="0"/>
              <a:t>(kiugró érték  az, ami nagyobb, mint az átlag+3 szórás)</a:t>
            </a:r>
          </a:p>
          <a:p>
            <a:pPr lvl="2"/>
            <a:r>
              <a:rPr lang="hu-HU" sz="2100" dirty="0"/>
              <a:t>IQR értékelésével </a:t>
            </a:r>
            <a:r>
              <a:rPr lang="hu-HU" sz="1700" dirty="0"/>
              <a:t>(kiugró érték  az, ami nagyobb, mint az Q3+1,5*IQR)</a:t>
            </a:r>
          </a:p>
          <a:p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61191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7144" y="126466"/>
            <a:ext cx="8029208" cy="6021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28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632798"/>
              </p:ext>
            </p:extLst>
          </p:nvPr>
        </p:nvGraphicFramePr>
        <p:xfrm>
          <a:off x="146304" y="210312"/>
          <a:ext cx="11850623" cy="5961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7751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>
            <a:graphicFrameLocks/>
          </p:cNvGraphicFramePr>
          <p:nvPr>
            <p:extLst/>
          </p:nvPr>
        </p:nvGraphicFramePr>
        <p:xfrm>
          <a:off x="146304" y="210312"/>
          <a:ext cx="11850623" cy="5961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3732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521968" y="-437014"/>
            <a:ext cx="5148064" cy="1512168"/>
          </a:xfrm>
        </p:spPr>
        <p:txBody>
          <a:bodyPr/>
          <a:lstStyle/>
          <a:p>
            <a:pPr algn="ctr"/>
            <a:r>
              <a:rPr lang="hu-HU" b="1" dirty="0" smtClean="0"/>
              <a:t>Összefoglalva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8444" y="658367"/>
            <a:ext cx="11060196" cy="5886497"/>
          </a:xfrm>
        </p:spPr>
        <p:txBody>
          <a:bodyPr>
            <a:normAutofit lnSpcReduction="10000"/>
          </a:bodyPr>
          <a:lstStyle/>
          <a:p>
            <a:r>
              <a:rPr lang="hu-HU" sz="2000" dirty="0" smtClean="0">
                <a:cs typeface="Arial" panose="020B0604020202020204" pitchFamily="34" charset="0"/>
              </a:rPr>
              <a:t>Sokféle megoldás van, nem csak az itt és az útmutatóban </a:t>
            </a:r>
            <a:r>
              <a:rPr lang="hu-HU" sz="2000" dirty="0" err="1" smtClean="0">
                <a:cs typeface="Arial" panose="020B0604020202020204" pitchFamily="34" charset="0"/>
              </a:rPr>
              <a:t>bemutatottak</a:t>
            </a:r>
            <a:endParaRPr lang="hu-HU" sz="2000" dirty="0" smtClean="0">
              <a:cs typeface="Arial" panose="020B0604020202020204" pitchFamily="34" charset="0"/>
            </a:endParaRPr>
          </a:p>
          <a:p>
            <a:endParaRPr lang="hu-HU" sz="2000" dirty="0" smtClean="0">
              <a:cs typeface="Arial" panose="020B0604020202020204" pitchFamily="34" charset="0"/>
            </a:endParaRPr>
          </a:p>
          <a:p>
            <a:r>
              <a:rPr lang="hu-HU" sz="2000" dirty="0" smtClean="0">
                <a:cs typeface="Arial" panose="020B0604020202020204" pitchFamily="34" charset="0"/>
              </a:rPr>
              <a:t>Ne legyen automatikus egy megoldás használata, azt az adatoktól függően válasszuk ki </a:t>
            </a:r>
            <a:r>
              <a:rPr lang="hu-HU" sz="1600" dirty="0" smtClean="0">
                <a:cs typeface="Arial" panose="020B0604020202020204" pitchFamily="34" charset="0"/>
              </a:rPr>
              <a:t>(ne mindig az átlag)</a:t>
            </a:r>
          </a:p>
          <a:p>
            <a:endParaRPr lang="hu-HU" sz="2000" dirty="0" smtClean="0">
              <a:cs typeface="Arial" panose="020B0604020202020204" pitchFamily="34" charset="0"/>
            </a:endParaRPr>
          </a:p>
          <a:p>
            <a:r>
              <a:rPr lang="hu-HU" sz="2000" dirty="0" smtClean="0">
                <a:cs typeface="Arial" panose="020B0604020202020204" pitchFamily="34" charset="0"/>
              </a:rPr>
              <a:t>Felejtsük el, hogy a telepszámnál 100/500 TKE/l a beavatkozási érték, van, ahol már az 50 is kiugró lehet, előfordulhat, ahol az 500 sem jelez problémát</a:t>
            </a:r>
          </a:p>
          <a:p>
            <a:endParaRPr lang="hu-HU" sz="2000" dirty="0" smtClean="0">
              <a:cs typeface="Arial" panose="020B0604020202020204" pitchFamily="34" charset="0"/>
            </a:endParaRPr>
          </a:p>
          <a:p>
            <a:r>
              <a:rPr lang="hu-HU" sz="2000" dirty="0" smtClean="0">
                <a:cs typeface="Arial" panose="020B0604020202020204" pitchFamily="34" charset="0"/>
              </a:rPr>
              <a:t>Jobb több módszerrel is kiszámolni és összevetni az eredményeket</a:t>
            </a:r>
          </a:p>
          <a:p>
            <a:endParaRPr lang="hu-HU" sz="2000" dirty="0">
              <a:cs typeface="Arial" panose="020B0604020202020204" pitchFamily="34" charset="0"/>
            </a:endParaRPr>
          </a:p>
          <a:p>
            <a:r>
              <a:rPr lang="hu-HU" sz="2000" dirty="0" smtClean="0">
                <a:cs typeface="Arial" panose="020B0604020202020204" pitchFamily="34" charset="0"/>
              </a:rPr>
              <a:t>Vizuális ábrázolás nagyon hasznos, érdemes használni</a:t>
            </a:r>
          </a:p>
          <a:p>
            <a:endParaRPr lang="hu-HU" sz="2000" dirty="0" smtClean="0">
              <a:cs typeface="Arial" panose="020B0604020202020204" pitchFamily="34" charset="0"/>
            </a:endParaRPr>
          </a:p>
          <a:p>
            <a:r>
              <a:rPr lang="hu-HU" sz="2000" dirty="0" smtClean="0">
                <a:cs typeface="Arial" panose="020B0604020202020204" pitchFamily="34" charset="0"/>
              </a:rPr>
              <a:t>Fontos a kellő mintaszám </a:t>
            </a:r>
            <a:r>
              <a:rPr lang="hu-HU" sz="1600" dirty="0" smtClean="0">
                <a:cs typeface="Arial" panose="020B0604020202020204" pitchFamily="34" charset="0"/>
              </a:rPr>
              <a:t>(lehetőleg &gt;30)</a:t>
            </a:r>
            <a:r>
              <a:rPr lang="hu-HU" sz="2000" dirty="0" smtClean="0">
                <a:cs typeface="Arial" panose="020B0604020202020204" pitchFamily="34" charset="0"/>
              </a:rPr>
              <a:t>, ha kell, több </a:t>
            </a:r>
            <a:r>
              <a:rPr lang="hu-HU" sz="2000" dirty="0">
                <a:cs typeface="Arial" panose="020B0604020202020204" pitchFamily="34" charset="0"/>
              </a:rPr>
              <a:t>év adataival </a:t>
            </a:r>
            <a:r>
              <a:rPr lang="hu-HU" sz="1600" dirty="0" smtClean="0">
                <a:cs typeface="Arial" panose="020B0604020202020204" pitchFamily="34" charset="0"/>
              </a:rPr>
              <a:t>(ha nem volt jelentős változás, pl. technológia váltás stb.)</a:t>
            </a:r>
          </a:p>
          <a:p>
            <a:endParaRPr lang="hu-HU" sz="2000" dirty="0" smtClean="0">
              <a:cs typeface="Arial" panose="020B0604020202020204" pitchFamily="34" charset="0"/>
            </a:endParaRPr>
          </a:p>
          <a:p>
            <a:r>
              <a:rPr lang="hu-HU" sz="2000" dirty="0" smtClean="0">
                <a:cs typeface="Arial" panose="020B0604020202020204" pitchFamily="34" charset="0"/>
              </a:rPr>
              <a:t>Jellemző érték számításnál a kiugró értékeket, </a:t>
            </a:r>
            <a:r>
              <a:rPr lang="hu-HU" sz="2000" dirty="0" err="1" smtClean="0">
                <a:cs typeface="Arial" panose="020B0604020202020204" pitchFamily="34" charset="0"/>
              </a:rPr>
              <a:t>havária</a:t>
            </a:r>
            <a:r>
              <a:rPr lang="hu-HU" sz="2000" dirty="0" smtClean="0">
                <a:cs typeface="Arial" panose="020B0604020202020204" pitchFamily="34" charset="0"/>
              </a:rPr>
              <a:t> események mintáit, kontrollmintákat fertőtlenítés után stb., ne vegyük figyelembe </a:t>
            </a:r>
            <a:endParaRPr lang="hu-HU" sz="20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802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5726" y="0"/>
            <a:ext cx="12016273" cy="1325563"/>
          </a:xfrm>
        </p:spPr>
        <p:txBody>
          <a:bodyPr/>
          <a:lstStyle/>
          <a:p>
            <a:pPr algn="ctr"/>
            <a:r>
              <a:rPr lang="hu-HU" b="1" dirty="0" smtClean="0"/>
              <a:t>Útmutatók, tájékoztatók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74423" y="1438641"/>
            <a:ext cx="11135356" cy="5419359"/>
          </a:xfrm>
        </p:spPr>
        <p:txBody>
          <a:bodyPr>
            <a:normAutofit/>
          </a:bodyPr>
          <a:lstStyle/>
          <a:p>
            <a:r>
              <a:rPr lang="hu-HU" sz="2400" b="1" dirty="0" smtClean="0"/>
              <a:t>Parametrikus </a:t>
            </a:r>
            <a:r>
              <a:rPr lang="hu-HU" sz="2400" b="1" dirty="0"/>
              <a:t>érték telepszám és biológiai paraméterek esetén </a:t>
            </a:r>
            <a:endParaRPr lang="hu-HU" sz="2400" b="1" dirty="0" smtClean="0"/>
          </a:p>
          <a:p>
            <a:pPr lvl="1"/>
            <a:r>
              <a:rPr lang="hu-HU" sz="16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</a:t>
            </a:r>
            <a:r>
              <a:rPr lang="hu-HU" sz="16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www.nnk.gov.hu/index.php/kozegeszsegugyi-laboratoriumi-foosztaly/kornyezetegeszsegugyi-laboratoriumi-osztaly/vizhigienes-laboratorium/ivoviz/vizminoseg-ellenorzese</a:t>
            </a:r>
            <a:r>
              <a:rPr lang="hu-H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hu-H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46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ctrTitle"/>
          </p:nvPr>
        </p:nvSpPr>
        <p:spPr>
          <a:xfrm>
            <a:off x="1884648" y="1268760"/>
            <a:ext cx="7955768" cy="2691730"/>
          </a:xfrm>
        </p:spPr>
        <p:txBody>
          <a:bodyPr>
            <a:noAutofit/>
          </a:bodyPr>
          <a:lstStyle/>
          <a:p>
            <a:r>
              <a:rPr lang="hu-HU" sz="4400" b="1" dirty="0">
                <a:latin typeface="Arial" panose="020B0604020202020204" pitchFamily="34" charset="0"/>
              </a:rPr>
              <a:t>Köszönöm a megtisztelő figyelmet!</a:t>
            </a:r>
          </a:p>
        </p:txBody>
      </p:sp>
      <p:sp>
        <p:nvSpPr>
          <p:cNvPr id="5" name="Alcím 2"/>
          <p:cNvSpPr>
            <a:spLocks noGrp="1"/>
          </p:cNvSpPr>
          <p:nvPr>
            <p:ph type="subTitle" idx="1"/>
          </p:nvPr>
        </p:nvSpPr>
        <p:spPr>
          <a:xfrm>
            <a:off x="2895600" y="5301208"/>
            <a:ext cx="6400800" cy="697632"/>
          </a:xfrm>
        </p:spPr>
        <p:txBody>
          <a:bodyPr>
            <a:normAutofit/>
          </a:bodyPr>
          <a:lstStyle/>
          <a:p>
            <a:r>
              <a:rPr lang="hu-HU" sz="3200" smtClean="0">
                <a:solidFill>
                  <a:schemeClr val="bg1">
                    <a:lumMod val="65000"/>
                  </a:schemeClr>
                </a:solidFill>
              </a:rPr>
              <a:t>izsak.balint@nngyk.gov.hu</a:t>
            </a:r>
            <a:endParaRPr lang="hu-HU" sz="3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62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églalap 14"/>
          <p:cNvSpPr/>
          <p:nvPr/>
        </p:nvSpPr>
        <p:spPr>
          <a:xfrm>
            <a:off x="428115" y="2022525"/>
            <a:ext cx="4653435" cy="2431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189" indent="-457189">
              <a:buFont typeface="Arial" panose="020B0604020202020204" pitchFamily="34" charset="0"/>
              <a:buChar char="•"/>
            </a:pPr>
            <a:r>
              <a:rPr lang="hu-HU" sz="2667" dirty="0">
                <a:latin typeface="Arial" panose="020B0604020202020204" pitchFamily="34" charset="0"/>
                <a:cs typeface="Arial" panose="020B0604020202020204" pitchFamily="34" charset="0"/>
              </a:rPr>
              <a:t>Házas amőbák </a:t>
            </a:r>
          </a:p>
          <a:p>
            <a:pPr marL="457189" indent="-457189">
              <a:buFont typeface="Arial" panose="020B0604020202020204" pitchFamily="34" charset="0"/>
              <a:buChar char="•"/>
            </a:pPr>
            <a:endParaRPr lang="hu-HU" sz="2667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189" indent="-457189">
              <a:buFont typeface="Arial" panose="020B0604020202020204" pitchFamily="34" charset="0"/>
              <a:buChar char="•"/>
            </a:pPr>
            <a:endParaRPr lang="hu-HU" sz="2667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189" indent="-457189">
              <a:buFont typeface="Arial" panose="020B0604020202020204" pitchFamily="34" charset="0"/>
              <a:buChar char="•"/>
            </a:pPr>
            <a:endParaRPr lang="hu-HU" sz="2667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189" indent="-457189">
              <a:buFont typeface="Arial" panose="020B0604020202020204" pitchFamily="34" charset="0"/>
              <a:buChar char="•"/>
            </a:pPr>
            <a:r>
              <a:rPr lang="hu-HU" sz="2667" dirty="0" err="1">
                <a:latin typeface="Arial" panose="020B0604020202020204" pitchFamily="34" charset="0"/>
                <a:cs typeface="Arial" panose="020B0604020202020204" pitchFamily="34" charset="0"/>
              </a:rPr>
              <a:t>Nematoda</a:t>
            </a:r>
            <a:r>
              <a:rPr lang="hu-HU" sz="2667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u-HU" sz="2667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sz="1867" dirty="0">
                <a:latin typeface="Arial" panose="020B0604020202020204" pitchFamily="34" charset="0"/>
                <a:cs typeface="Arial" panose="020B0604020202020204" pitchFamily="34" charset="0"/>
              </a:rPr>
              <a:t>(Ex-fonálférgek)</a:t>
            </a:r>
          </a:p>
        </p:txBody>
      </p:sp>
      <p:sp>
        <p:nvSpPr>
          <p:cNvPr id="8" name="Cím 1"/>
          <p:cNvSpPr>
            <a:spLocks noGrp="1"/>
          </p:cNvSpPr>
          <p:nvPr>
            <p:ph type="title"/>
          </p:nvPr>
        </p:nvSpPr>
        <p:spPr>
          <a:xfrm>
            <a:off x="1671281" y="520036"/>
            <a:ext cx="9520748" cy="1143000"/>
          </a:xfrm>
        </p:spPr>
        <p:txBody>
          <a:bodyPr>
            <a:noAutofit/>
          </a:bodyPr>
          <a:lstStyle/>
          <a:p>
            <a:r>
              <a:rPr lang="hu-HU" sz="3733" b="1" dirty="0">
                <a:cs typeface="Arial" panose="020B0604020202020204" pitchFamily="34" charset="0"/>
              </a:rPr>
              <a:t>Új parametrikus értékek </a:t>
            </a:r>
            <a:r>
              <a:rPr lang="hu-HU" sz="2667" b="1" dirty="0">
                <a:cs typeface="Arial" panose="020B0604020202020204" pitchFamily="34" charset="0"/>
              </a:rPr>
              <a:t>– mikroszkópos biológia</a:t>
            </a:r>
            <a:endParaRPr lang="hu-HU" sz="2667" dirty="0"/>
          </a:p>
        </p:txBody>
      </p:sp>
      <p:sp>
        <p:nvSpPr>
          <p:cNvPr id="2" name="Szövegdoboz 1"/>
          <p:cNvSpPr txBox="1"/>
          <p:nvPr/>
        </p:nvSpPr>
        <p:spPr>
          <a:xfrm>
            <a:off x="2550689" y="5461885"/>
            <a:ext cx="7761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/>
              <a:t>„Szokatlan változás”: módszertani útmutató </a:t>
            </a:r>
            <a:r>
              <a:rPr lang="hu-HU" sz="2400" dirty="0" smtClean="0"/>
              <a:t>a </a:t>
            </a:r>
            <a:r>
              <a:rPr lang="hu-HU" sz="2400" dirty="0"/>
              <a:t>mikrobiológiai és mikroszkópos biológiai paraméterekhez is</a:t>
            </a:r>
          </a:p>
        </p:txBody>
      </p:sp>
      <p:sp>
        <p:nvSpPr>
          <p:cNvPr id="3" name="Jobb oldali kapcsos zárójel 2"/>
          <p:cNvSpPr/>
          <p:nvPr/>
        </p:nvSpPr>
        <p:spPr>
          <a:xfrm>
            <a:off x="6431654" y="1841809"/>
            <a:ext cx="344356" cy="3209526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 sz="2400"/>
          </a:p>
        </p:txBody>
      </p:sp>
      <p:sp>
        <p:nvSpPr>
          <p:cNvPr id="4" name="Szövegdoboz 3"/>
          <p:cNvSpPr txBox="1"/>
          <p:nvPr/>
        </p:nvSpPr>
        <p:spPr>
          <a:xfrm>
            <a:off x="6952229" y="2904584"/>
            <a:ext cx="5965705" cy="140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Parametrikus érték:</a:t>
            </a:r>
          </a:p>
          <a:p>
            <a:pPr marL="380990" indent="-380990">
              <a:buFontTx/>
              <a:buChar char="-"/>
            </a:pPr>
            <a:r>
              <a:rPr lang="hu-HU" sz="1867" dirty="0">
                <a:latin typeface="Arial" panose="020B0604020202020204" pitchFamily="34" charset="0"/>
                <a:cs typeface="Arial" panose="020B0604020202020204" pitchFamily="34" charset="0"/>
              </a:rPr>
              <a:t>fogyasztási ponton: nincs szokatlan változás</a:t>
            </a:r>
          </a:p>
          <a:p>
            <a:pPr marL="380990" indent="-380990">
              <a:buFontTx/>
              <a:buChar char="-"/>
            </a:pPr>
            <a:r>
              <a:rPr lang="hu-HU" sz="1867" dirty="0">
                <a:latin typeface="Arial" panose="020B0604020202020204" pitchFamily="34" charset="0"/>
                <a:cs typeface="Arial" panose="020B0604020202020204" pitchFamily="34" charset="0"/>
              </a:rPr>
              <a:t>vízmű kimenő: 5 szám/liter</a:t>
            </a:r>
          </a:p>
          <a:p>
            <a:endParaRPr lang="hu-HU" sz="2400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912" y="3552277"/>
            <a:ext cx="2307781" cy="1730836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912" y="1522795"/>
            <a:ext cx="2307781" cy="1730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864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/>
              <a:t>Jellemző érték meghatározása 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3132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35563" y="659298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hu-HU" dirty="0" smtClean="0"/>
              <a:t>Nem </a:t>
            </a:r>
            <a:r>
              <a:rPr lang="hu-HU" dirty="0"/>
              <a:t> </a:t>
            </a:r>
            <a:r>
              <a:rPr lang="hu-HU" dirty="0" smtClean="0"/>
              <a:t>szigorúan matematikai/statisztikai fogalomhasználat jelen előadásban és az útmutatóban! </a:t>
            </a:r>
            <a:r>
              <a:rPr lang="hu-HU" sz="2200" dirty="0" smtClean="0"/>
              <a:t>(pl. minta)</a:t>
            </a:r>
          </a:p>
          <a:p>
            <a:endParaRPr lang="hu-HU" dirty="0" smtClean="0"/>
          </a:p>
          <a:p>
            <a:r>
              <a:rPr lang="hu-HU" dirty="0" smtClean="0"/>
              <a:t>Több paraméternél a parametrikus érték </a:t>
            </a:r>
            <a:r>
              <a:rPr lang="hu-HU" i="1" dirty="0" smtClean="0"/>
              <a:t>„nincs szokatlan változás”</a:t>
            </a:r>
          </a:p>
          <a:p>
            <a:endParaRPr lang="hu-HU" i="1" dirty="0" smtClean="0"/>
          </a:p>
          <a:p>
            <a:r>
              <a:rPr lang="hu-HU" dirty="0" smtClean="0"/>
              <a:t>De mi a </a:t>
            </a:r>
            <a:r>
              <a:rPr lang="hu-HU" i="1" dirty="0" smtClean="0"/>
              <a:t>„szokásos érték” </a:t>
            </a:r>
            <a:r>
              <a:rPr lang="hu-HU" dirty="0" smtClean="0"/>
              <a:t>és mi a </a:t>
            </a:r>
            <a:r>
              <a:rPr lang="hu-HU" i="1" dirty="0" smtClean="0"/>
              <a:t>„kiugró”</a:t>
            </a:r>
            <a:r>
              <a:rPr lang="hu-HU" dirty="0" smtClean="0"/>
              <a:t>? – nehéz feladat</a:t>
            </a:r>
          </a:p>
          <a:p>
            <a:endParaRPr lang="hu-HU" dirty="0" smtClean="0"/>
          </a:p>
          <a:p>
            <a:r>
              <a:rPr lang="hu-HU" dirty="0" smtClean="0"/>
              <a:t>Kémiai/fizikai paramétereknél könnyebb </a:t>
            </a:r>
            <a:r>
              <a:rPr lang="hu-HU" sz="2200" dirty="0" smtClean="0"/>
              <a:t>(TOC, zavarosság) (több minta, kisebb ingadozás)</a:t>
            </a:r>
          </a:p>
          <a:p>
            <a:endParaRPr lang="hu-HU" sz="2200" dirty="0" smtClean="0"/>
          </a:p>
          <a:p>
            <a:r>
              <a:rPr lang="hu-HU" dirty="0" smtClean="0"/>
              <a:t>Biológiai/mikrobiológiai </a:t>
            </a:r>
            <a:r>
              <a:rPr lang="hu-HU" dirty="0"/>
              <a:t>paramétereknél </a:t>
            </a:r>
            <a:r>
              <a:rPr lang="hu-HU" dirty="0" smtClean="0"/>
              <a:t>nehezebb </a:t>
            </a:r>
            <a:r>
              <a:rPr lang="hu-HU" sz="2200" dirty="0" smtClean="0"/>
              <a:t>(telepszám, </a:t>
            </a:r>
            <a:r>
              <a:rPr lang="hu-HU" sz="2200" dirty="0" err="1" smtClean="0"/>
              <a:t>Nematoda</a:t>
            </a:r>
            <a:r>
              <a:rPr lang="hu-HU" sz="2200" dirty="0" smtClean="0"/>
              <a:t>) (nagy ingadozás, sokszor kevés minta)</a:t>
            </a:r>
            <a:endParaRPr lang="hu-HU" dirty="0"/>
          </a:p>
          <a:p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210523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85207"/>
            <a:ext cx="10515600" cy="1325563"/>
          </a:xfrm>
        </p:spPr>
        <p:txBody>
          <a:bodyPr/>
          <a:lstStyle/>
          <a:p>
            <a:r>
              <a:rPr lang="hu-HU" b="1" dirty="0" smtClean="0"/>
              <a:t>Néhány „alapfogalom”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778972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dirty="0" smtClean="0"/>
              <a:t>Mivel jellemezhetünk egy adathalmazt? </a:t>
            </a:r>
            <a:r>
              <a:rPr lang="hu-HU" dirty="0" smtClean="0">
                <a:solidFill>
                  <a:srgbClr val="FF0000"/>
                </a:solidFill>
              </a:rPr>
              <a:t>– helyzeti mutatókkal</a:t>
            </a:r>
          </a:p>
          <a:p>
            <a:r>
              <a:rPr lang="hu-HU" dirty="0" smtClean="0"/>
              <a:t>Átlag </a:t>
            </a:r>
          </a:p>
          <a:p>
            <a:pPr lvl="1"/>
            <a:r>
              <a:rPr lang="hu-HU" dirty="0" smtClean="0"/>
              <a:t>számtani közép</a:t>
            </a:r>
          </a:p>
          <a:p>
            <a:pPr lvl="1"/>
            <a:r>
              <a:rPr lang="hu-HU" dirty="0" smtClean="0"/>
              <a:t>szóródási mutató nélkül nem értelmezhető! </a:t>
            </a:r>
            <a:r>
              <a:rPr lang="hu-HU" sz="1800" dirty="0" smtClean="0"/>
              <a:t>– leggyakrabban szórás</a:t>
            </a:r>
            <a:endParaRPr lang="hu-HU" dirty="0" smtClean="0"/>
          </a:p>
          <a:p>
            <a:pPr lvl="1"/>
            <a:r>
              <a:rPr lang="hu-HU" dirty="0" smtClean="0"/>
              <a:t>érzékeny a kiugró értékekre</a:t>
            </a:r>
          </a:p>
          <a:p>
            <a:r>
              <a:rPr lang="hu-HU" dirty="0" smtClean="0"/>
              <a:t>Medián</a:t>
            </a:r>
          </a:p>
          <a:p>
            <a:pPr lvl="1"/>
            <a:r>
              <a:rPr lang="hu-HU" dirty="0" smtClean="0"/>
              <a:t>nagyság szerint sorba rendezett adatok közül a középső</a:t>
            </a:r>
          </a:p>
          <a:p>
            <a:pPr lvl="1"/>
            <a:r>
              <a:rPr lang="hu-HU" dirty="0" smtClean="0"/>
              <a:t>nem érzékeny a kiugró értékekre</a:t>
            </a:r>
          </a:p>
          <a:p>
            <a:r>
              <a:rPr lang="hu-HU" sz="2000" dirty="0" smtClean="0"/>
              <a:t>(</a:t>
            </a:r>
            <a:r>
              <a:rPr lang="hu-HU" sz="2000" dirty="0" err="1" smtClean="0"/>
              <a:t>Módusz</a:t>
            </a:r>
            <a:endParaRPr lang="hu-HU" sz="2000" dirty="0" smtClean="0"/>
          </a:p>
          <a:p>
            <a:pPr lvl="1"/>
            <a:r>
              <a:rPr lang="hu-HU" sz="1800" dirty="0" smtClean="0"/>
              <a:t>leggyakoribb adat</a:t>
            </a:r>
          </a:p>
          <a:p>
            <a:pPr lvl="1"/>
            <a:r>
              <a:rPr lang="hu-HU" sz="1800" dirty="0" smtClean="0"/>
              <a:t>ne használjuk, de nem árt ismerni)</a:t>
            </a:r>
          </a:p>
          <a:p>
            <a:r>
              <a:rPr lang="hu-HU" dirty="0" smtClean="0"/>
              <a:t>Stb.</a:t>
            </a:r>
            <a:endParaRPr lang="hu-HU" dirty="0"/>
          </a:p>
          <a:p>
            <a:pPr marL="457200" lvl="1" indent="0">
              <a:buNone/>
            </a:pPr>
            <a:endParaRPr lang="hu-HU" sz="1800" dirty="0" smtClean="0"/>
          </a:p>
        </p:txBody>
      </p:sp>
    </p:spTree>
    <p:extLst>
      <p:ext uri="{BB962C8B-B14F-4D97-AF65-F5344CB8AC3E}">
        <p14:creationId xmlns:p14="http://schemas.microsoft.com/office/powerpoint/2010/main" val="34197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85207"/>
            <a:ext cx="10515600" cy="1325563"/>
          </a:xfrm>
        </p:spPr>
        <p:txBody>
          <a:bodyPr/>
          <a:lstStyle/>
          <a:p>
            <a:r>
              <a:rPr lang="hu-HU" b="1" dirty="0" smtClean="0"/>
              <a:t>Néhány „alapfogalom”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778972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u-HU" dirty="0" smtClean="0"/>
              <a:t>Mivel jellemezhetünk egy adathalmazt? – </a:t>
            </a:r>
            <a:r>
              <a:rPr lang="hu-HU" dirty="0" smtClean="0">
                <a:solidFill>
                  <a:srgbClr val="FF0000"/>
                </a:solidFill>
              </a:rPr>
              <a:t>szóródási mutatókkal</a:t>
            </a:r>
          </a:p>
          <a:p>
            <a:r>
              <a:rPr lang="hu-HU" dirty="0" smtClean="0"/>
              <a:t>Terjedelem </a:t>
            </a:r>
          </a:p>
          <a:p>
            <a:pPr lvl="1"/>
            <a:r>
              <a:rPr lang="hu-HU" dirty="0" smtClean="0"/>
              <a:t>legnagyobb és legkisebb érték közti különbség</a:t>
            </a:r>
          </a:p>
          <a:p>
            <a:r>
              <a:rPr lang="hu-HU" dirty="0" err="1" smtClean="0"/>
              <a:t>Interkvartilis</a:t>
            </a:r>
            <a:r>
              <a:rPr lang="hu-HU" dirty="0" smtClean="0"/>
              <a:t> terjedelem (IQR)</a:t>
            </a:r>
          </a:p>
          <a:p>
            <a:pPr lvl="1"/>
            <a:r>
              <a:rPr lang="hu-HU" dirty="0" smtClean="0"/>
              <a:t>alsó </a:t>
            </a:r>
            <a:r>
              <a:rPr lang="hu-HU" dirty="0" err="1" smtClean="0"/>
              <a:t>kvartilis</a:t>
            </a:r>
            <a:r>
              <a:rPr lang="hu-HU" dirty="0" smtClean="0"/>
              <a:t> (Q1) – ¼ - ¾ arányba osztja a sorba rendezett értékeket</a:t>
            </a:r>
          </a:p>
          <a:p>
            <a:pPr lvl="1"/>
            <a:r>
              <a:rPr lang="hu-HU" dirty="0" smtClean="0"/>
              <a:t>felső </a:t>
            </a:r>
            <a:r>
              <a:rPr lang="hu-HU" dirty="0" err="1" smtClean="0"/>
              <a:t>kvartilis</a:t>
            </a:r>
            <a:r>
              <a:rPr lang="hu-HU" dirty="0" smtClean="0"/>
              <a:t> (Q3) – ¾ - ¼ arányba </a:t>
            </a:r>
            <a:r>
              <a:rPr lang="hu-HU" dirty="0"/>
              <a:t>osztja a sorba rendezett </a:t>
            </a:r>
            <a:r>
              <a:rPr lang="hu-HU" dirty="0" smtClean="0"/>
              <a:t>értékeket</a:t>
            </a:r>
          </a:p>
          <a:p>
            <a:pPr lvl="1"/>
            <a:r>
              <a:rPr lang="hu-HU" dirty="0" smtClean="0"/>
              <a:t>IQR – Q3-Q1</a:t>
            </a:r>
            <a:endParaRPr lang="hu-HU" dirty="0"/>
          </a:p>
          <a:p>
            <a:r>
              <a:rPr lang="hu-HU" dirty="0" err="1" smtClean="0"/>
              <a:t>Percentilis</a:t>
            </a:r>
            <a:endParaRPr lang="hu-HU" dirty="0"/>
          </a:p>
          <a:p>
            <a:pPr lvl="1"/>
            <a:r>
              <a:rPr lang="hu-HU" dirty="0" smtClean="0"/>
              <a:t>a sorba rendezett értékek x %-a kisebb/nagyobb </a:t>
            </a:r>
            <a:r>
              <a:rPr lang="hu-HU" sz="1900" dirty="0" smtClean="0"/>
              <a:t>(alsó/felső </a:t>
            </a:r>
            <a:r>
              <a:rPr lang="hu-HU" sz="1900" dirty="0" err="1" smtClean="0"/>
              <a:t>precentilis</a:t>
            </a:r>
            <a:r>
              <a:rPr lang="hu-HU" sz="1900" dirty="0" smtClean="0"/>
              <a:t>)</a:t>
            </a:r>
            <a:r>
              <a:rPr lang="hu-HU" dirty="0" smtClean="0"/>
              <a:t> az x </a:t>
            </a:r>
            <a:r>
              <a:rPr lang="hu-HU" dirty="0" err="1" smtClean="0"/>
              <a:t>percentilisnél</a:t>
            </a:r>
            <a:r>
              <a:rPr lang="hu-HU" dirty="0" smtClean="0"/>
              <a:t> </a:t>
            </a:r>
            <a:r>
              <a:rPr lang="hu-HU" sz="1900" dirty="0" smtClean="0"/>
              <a:t>(pl. 20 %-</a:t>
            </a:r>
            <a:r>
              <a:rPr lang="hu-HU" sz="1900" dirty="0" err="1" smtClean="0"/>
              <a:t>os</a:t>
            </a:r>
            <a:r>
              <a:rPr lang="hu-HU" sz="1900" dirty="0" smtClean="0"/>
              <a:t> alsó </a:t>
            </a:r>
            <a:r>
              <a:rPr lang="hu-HU" sz="1900" dirty="0" err="1" smtClean="0"/>
              <a:t>percentilis</a:t>
            </a:r>
            <a:r>
              <a:rPr lang="hu-HU" sz="1900" dirty="0" smtClean="0"/>
              <a:t>)</a:t>
            </a:r>
            <a:endParaRPr lang="hu-HU" sz="1900" dirty="0"/>
          </a:p>
          <a:p>
            <a:r>
              <a:rPr lang="hu-HU" dirty="0" smtClean="0"/>
              <a:t>Szórás</a:t>
            </a:r>
          </a:p>
          <a:p>
            <a:pPr lvl="1"/>
            <a:r>
              <a:rPr lang="hu-HU" dirty="0" smtClean="0"/>
              <a:t>átlagtól való négyzetes eltérések átlagának négyzetgyöke</a:t>
            </a:r>
          </a:p>
          <a:p>
            <a:r>
              <a:rPr lang="hu-HU" dirty="0" smtClean="0"/>
              <a:t>Stb. </a:t>
            </a:r>
          </a:p>
          <a:p>
            <a:pPr marL="0" indent="0">
              <a:buNone/>
            </a:pPr>
            <a:endParaRPr lang="hu-HU" sz="1800" dirty="0" smtClean="0"/>
          </a:p>
        </p:txBody>
      </p:sp>
    </p:spTree>
    <p:extLst>
      <p:ext uri="{BB962C8B-B14F-4D97-AF65-F5344CB8AC3E}">
        <p14:creationId xmlns:p14="http://schemas.microsoft.com/office/powerpoint/2010/main" val="244189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9742" y="85206"/>
            <a:ext cx="10515600" cy="1325563"/>
          </a:xfrm>
        </p:spPr>
        <p:txBody>
          <a:bodyPr/>
          <a:lstStyle/>
          <a:p>
            <a:r>
              <a:rPr lang="hu-HU" b="1" dirty="0" smtClean="0"/>
              <a:t>Példa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76943" y="1153821"/>
            <a:ext cx="10515600" cy="4351338"/>
          </a:xfrm>
        </p:spPr>
        <p:txBody>
          <a:bodyPr/>
          <a:lstStyle/>
          <a:p>
            <a:r>
              <a:rPr lang="hu-HU" dirty="0" smtClean="0"/>
              <a:t>1. eset: 0; 0; 0; 1; 2; 0; 4; 1; 1; 3</a:t>
            </a:r>
          </a:p>
          <a:p>
            <a:pPr lvl="1"/>
            <a:r>
              <a:rPr lang="hu-HU" dirty="0" smtClean="0"/>
              <a:t>Átlag: 1,2 (szórás: 1,4)</a:t>
            </a:r>
          </a:p>
          <a:p>
            <a:pPr lvl="1"/>
            <a:r>
              <a:rPr lang="hu-HU" dirty="0" smtClean="0"/>
              <a:t>Medián: 1</a:t>
            </a:r>
          </a:p>
          <a:p>
            <a:pPr lvl="1"/>
            <a:endParaRPr lang="hu-HU" dirty="0" smtClean="0"/>
          </a:p>
          <a:p>
            <a:r>
              <a:rPr lang="hu-HU" dirty="0" smtClean="0"/>
              <a:t>2. eset: </a:t>
            </a:r>
            <a:r>
              <a:rPr lang="hu-HU" dirty="0"/>
              <a:t>0; 0; 0; 1; 2; 0; 4; 1; 1; </a:t>
            </a:r>
            <a:r>
              <a:rPr lang="hu-HU" dirty="0" smtClean="0">
                <a:solidFill>
                  <a:srgbClr val="FF0000"/>
                </a:solidFill>
              </a:rPr>
              <a:t>100</a:t>
            </a:r>
            <a:endParaRPr lang="hu-HU" dirty="0">
              <a:solidFill>
                <a:srgbClr val="FF0000"/>
              </a:solidFill>
            </a:endParaRPr>
          </a:p>
          <a:p>
            <a:pPr lvl="1"/>
            <a:r>
              <a:rPr lang="hu-HU" dirty="0"/>
              <a:t>Átlag: </a:t>
            </a:r>
            <a:r>
              <a:rPr lang="hu-HU" dirty="0" smtClean="0"/>
              <a:t>11 </a:t>
            </a:r>
            <a:r>
              <a:rPr lang="hu-HU" dirty="0"/>
              <a:t>(szórás: </a:t>
            </a:r>
            <a:r>
              <a:rPr lang="hu-HU" dirty="0" smtClean="0"/>
              <a:t>31)</a:t>
            </a:r>
            <a:endParaRPr lang="hu-HU" dirty="0"/>
          </a:p>
          <a:p>
            <a:pPr lvl="1"/>
            <a:r>
              <a:rPr lang="hu-HU" dirty="0"/>
              <a:t>Medián: 1</a:t>
            </a:r>
          </a:p>
          <a:p>
            <a:pPr lvl="1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719448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9742" y="85206"/>
            <a:ext cx="10515600" cy="1325563"/>
          </a:xfrm>
        </p:spPr>
        <p:txBody>
          <a:bodyPr/>
          <a:lstStyle/>
          <a:p>
            <a:r>
              <a:rPr lang="hu-HU" b="1" dirty="0" smtClean="0"/>
              <a:t>Példa - </a:t>
            </a:r>
            <a:r>
              <a:rPr lang="hu-HU" b="1" dirty="0" err="1" smtClean="0"/>
              <a:t>módusz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76943" y="1153821"/>
            <a:ext cx="10515600" cy="4351338"/>
          </a:xfrm>
        </p:spPr>
        <p:txBody>
          <a:bodyPr/>
          <a:lstStyle/>
          <a:p>
            <a:r>
              <a:rPr lang="hu-HU" i="1" dirty="0" err="1"/>
              <a:t>Enterococcus</a:t>
            </a:r>
            <a:r>
              <a:rPr lang="hu-HU" dirty="0" smtClean="0"/>
              <a:t> vizsgálatok</a:t>
            </a:r>
          </a:p>
          <a:p>
            <a:r>
              <a:rPr lang="hu-HU" dirty="0" smtClean="0"/>
              <a:t>Eredmények (szám/100 ml):</a:t>
            </a:r>
            <a:br>
              <a:rPr lang="hu-HU" dirty="0" smtClean="0"/>
            </a:br>
            <a:r>
              <a:rPr lang="hu-HU" dirty="0" smtClean="0"/>
              <a:t>0; 0; 1; 2; 3; 4; 5; 6; 7; 8;</a:t>
            </a:r>
            <a:endParaRPr lang="hu-HU" dirty="0"/>
          </a:p>
          <a:p>
            <a:endParaRPr lang="hu-HU" sz="2800" dirty="0" smtClean="0"/>
          </a:p>
          <a:p>
            <a:r>
              <a:rPr lang="hu-HU" sz="2800" dirty="0" smtClean="0"/>
              <a:t>Átlag</a:t>
            </a:r>
            <a:r>
              <a:rPr lang="hu-HU" sz="2800" dirty="0"/>
              <a:t>: </a:t>
            </a:r>
            <a:r>
              <a:rPr lang="hu-HU" dirty="0" smtClean="0"/>
              <a:t>3,6</a:t>
            </a:r>
            <a:r>
              <a:rPr lang="hu-HU" sz="2800" dirty="0" smtClean="0"/>
              <a:t> </a:t>
            </a:r>
            <a:r>
              <a:rPr lang="hu-HU" sz="2800" dirty="0"/>
              <a:t>(szórás: </a:t>
            </a:r>
            <a:r>
              <a:rPr lang="hu-HU" sz="2800" dirty="0" smtClean="0"/>
              <a:t>2,9)</a:t>
            </a:r>
          </a:p>
          <a:p>
            <a:r>
              <a:rPr lang="hu-HU" sz="2800" dirty="0" smtClean="0"/>
              <a:t>Medián</a:t>
            </a:r>
            <a:r>
              <a:rPr lang="hu-HU" sz="2800" dirty="0"/>
              <a:t>: </a:t>
            </a:r>
            <a:r>
              <a:rPr lang="hu-HU" sz="2800" dirty="0" smtClean="0"/>
              <a:t>3,5</a:t>
            </a:r>
          </a:p>
          <a:p>
            <a:r>
              <a:rPr lang="hu-HU" dirty="0" err="1" smtClean="0"/>
              <a:t>Módusz</a:t>
            </a:r>
            <a:r>
              <a:rPr lang="hu-HU" dirty="0" smtClean="0"/>
              <a:t>: 0</a:t>
            </a:r>
            <a:endParaRPr lang="hu-HU" sz="2800" dirty="0"/>
          </a:p>
          <a:p>
            <a:pPr lvl="1"/>
            <a:endParaRPr lang="hu-HU" dirty="0" smtClean="0"/>
          </a:p>
          <a:p>
            <a:pPr lvl="1"/>
            <a:endParaRPr lang="hu-HU" dirty="0" smtClean="0"/>
          </a:p>
        </p:txBody>
      </p:sp>
      <p:sp>
        <p:nvSpPr>
          <p:cNvPr id="4" name="Szövegdoboz 3"/>
          <p:cNvSpPr txBox="1"/>
          <p:nvPr/>
        </p:nvSpPr>
        <p:spPr>
          <a:xfrm>
            <a:off x="7626096" y="3258390"/>
            <a:ext cx="40690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 dirty="0" smtClean="0"/>
              <a:t>Mondhatjuk, hogy ez </a:t>
            </a:r>
            <a:r>
              <a:rPr lang="hu-HU" sz="2800" dirty="0" err="1" smtClean="0"/>
              <a:t>jellemzi</a:t>
            </a:r>
            <a:r>
              <a:rPr lang="hu-HU" sz="2800" dirty="0" smtClean="0"/>
              <a:t> a rendszerünket? Nem, hiszen az </a:t>
            </a:r>
            <a:r>
              <a:rPr lang="hu-HU" sz="2800" dirty="0" err="1" smtClean="0"/>
              <a:t>Enterococcus</a:t>
            </a:r>
            <a:r>
              <a:rPr lang="hu-HU" sz="2800" dirty="0" smtClean="0"/>
              <a:t> az esetek 80 %-</a:t>
            </a:r>
            <a:r>
              <a:rPr lang="hu-HU" sz="2800" dirty="0" err="1" smtClean="0"/>
              <a:t>ában</a:t>
            </a:r>
            <a:r>
              <a:rPr lang="hu-HU" sz="2800" dirty="0" smtClean="0"/>
              <a:t> probléma.</a:t>
            </a:r>
            <a:endParaRPr lang="hu-HU" sz="2800" dirty="0"/>
          </a:p>
        </p:txBody>
      </p:sp>
      <p:cxnSp>
        <p:nvCxnSpPr>
          <p:cNvPr id="6" name="Egyenes összekötő nyíllal 5"/>
          <p:cNvCxnSpPr>
            <a:stCxn id="4" idx="1"/>
          </p:cNvCxnSpPr>
          <p:nvPr/>
        </p:nvCxnSpPr>
        <p:spPr>
          <a:xfrm flipH="1" flipV="1">
            <a:off x="2606040" y="4325112"/>
            <a:ext cx="5020056" cy="566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8147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Egyenes összekötő nyíllal 5"/>
          <p:cNvCxnSpPr>
            <a:stCxn id="10" idx="1"/>
          </p:cNvCxnSpPr>
          <p:nvPr/>
        </p:nvCxnSpPr>
        <p:spPr>
          <a:xfrm flipH="1">
            <a:off x="6030410" y="1194898"/>
            <a:ext cx="4149288" cy="14209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övegdoboz 9"/>
          <p:cNvSpPr txBox="1"/>
          <p:nvPr/>
        </p:nvSpPr>
        <p:spPr>
          <a:xfrm>
            <a:off x="10179698" y="871732"/>
            <a:ext cx="1884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Átlag és szórás (</a:t>
            </a:r>
            <a:r>
              <a:rPr lang="hu-HU" dirty="0" smtClean="0">
                <a:solidFill>
                  <a:srgbClr val="FF0000"/>
                </a:solidFill>
              </a:rPr>
              <a:t>12,4</a:t>
            </a:r>
            <a:r>
              <a:rPr lang="hu-HU" dirty="0" smtClean="0"/>
              <a:t> </a:t>
            </a:r>
            <a:r>
              <a:rPr lang="hu-HU" dirty="0" smtClean="0">
                <a:solidFill>
                  <a:srgbClr val="92D050"/>
                </a:solidFill>
              </a:rPr>
              <a:t>±4,4 </a:t>
            </a:r>
            <a:r>
              <a:rPr lang="hu-HU" dirty="0" smtClean="0"/>
              <a:t>)</a:t>
            </a:r>
            <a:endParaRPr lang="hu-HU" dirty="0"/>
          </a:p>
        </p:txBody>
      </p:sp>
      <p:cxnSp>
        <p:nvCxnSpPr>
          <p:cNvPr id="14" name="Egyenes összekötő nyíllal 13"/>
          <p:cNvCxnSpPr>
            <a:stCxn id="17" idx="0"/>
          </p:cNvCxnSpPr>
          <p:nvPr/>
        </p:nvCxnSpPr>
        <p:spPr>
          <a:xfrm flipH="1" flipV="1">
            <a:off x="5220182" y="3069252"/>
            <a:ext cx="2472907" cy="28156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zövegdoboz 16"/>
          <p:cNvSpPr txBox="1"/>
          <p:nvPr/>
        </p:nvSpPr>
        <p:spPr>
          <a:xfrm>
            <a:off x="6913983" y="5884897"/>
            <a:ext cx="1558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/>
              <a:t>Módusz</a:t>
            </a:r>
            <a:r>
              <a:rPr lang="hu-HU" dirty="0" smtClean="0"/>
              <a:t> (</a:t>
            </a:r>
            <a:r>
              <a:rPr lang="hu-HU" dirty="0" smtClean="0">
                <a:solidFill>
                  <a:srgbClr val="FFC000"/>
                </a:solidFill>
              </a:rPr>
              <a:t>10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26" name="Szövegdoboz 25"/>
          <p:cNvSpPr txBox="1"/>
          <p:nvPr/>
        </p:nvSpPr>
        <p:spPr>
          <a:xfrm>
            <a:off x="227975" y="122138"/>
            <a:ext cx="1558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Medián (</a:t>
            </a:r>
            <a:r>
              <a:rPr lang="hu-HU" dirty="0" smtClean="0">
                <a:solidFill>
                  <a:srgbClr val="7030A0"/>
                </a:solidFill>
              </a:rPr>
              <a:t>12</a:t>
            </a:r>
            <a:r>
              <a:rPr lang="hu-HU" dirty="0" smtClean="0"/>
              <a:t>)</a:t>
            </a:r>
            <a:endParaRPr lang="hu-HU" dirty="0"/>
          </a:p>
        </p:txBody>
      </p:sp>
      <p:cxnSp>
        <p:nvCxnSpPr>
          <p:cNvPr id="27" name="Egyenes összekötő nyíllal 26"/>
          <p:cNvCxnSpPr>
            <a:stCxn id="26" idx="2"/>
          </p:cNvCxnSpPr>
          <p:nvPr/>
        </p:nvCxnSpPr>
        <p:spPr>
          <a:xfrm>
            <a:off x="1007081" y="491470"/>
            <a:ext cx="3452951" cy="23211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Ellipszis 39"/>
          <p:cNvSpPr/>
          <p:nvPr/>
        </p:nvSpPr>
        <p:spPr>
          <a:xfrm>
            <a:off x="6344816" y="1102536"/>
            <a:ext cx="780078" cy="41552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42" name="Egyenes összekötő nyíllal 41"/>
          <p:cNvCxnSpPr>
            <a:stCxn id="43" idx="2"/>
            <a:endCxn id="40" idx="0"/>
          </p:cNvCxnSpPr>
          <p:nvPr/>
        </p:nvCxnSpPr>
        <p:spPr>
          <a:xfrm flipH="1">
            <a:off x="6734855" y="570255"/>
            <a:ext cx="2185793" cy="5322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Szövegdoboz 42"/>
          <p:cNvSpPr txBox="1"/>
          <p:nvPr/>
        </p:nvSpPr>
        <p:spPr>
          <a:xfrm>
            <a:off x="7829549" y="200923"/>
            <a:ext cx="2182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Kiugró érték? (25)</a:t>
            </a:r>
            <a:endParaRPr lang="hu-HU" dirty="0"/>
          </a:p>
        </p:txBody>
      </p:sp>
      <p:sp>
        <p:nvSpPr>
          <p:cNvPr id="46" name="Szövegdoboz 45"/>
          <p:cNvSpPr txBox="1"/>
          <p:nvPr/>
        </p:nvSpPr>
        <p:spPr>
          <a:xfrm>
            <a:off x="3465933" y="5987544"/>
            <a:ext cx="2182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Kiugró érték? (2)</a:t>
            </a:r>
            <a:endParaRPr lang="hu-HU" dirty="0"/>
          </a:p>
        </p:txBody>
      </p:sp>
      <p:cxnSp>
        <p:nvCxnSpPr>
          <p:cNvPr id="47" name="Egyenes összekötő nyíllal 46"/>
          <p:cNvCxnSpPr>
            <a:stCxn id="46" idx="0"/>
            <a:endCxn id="57" idx="6"/>
          </p:cNvCxnSpPr>
          <p:nvPr/>
        </p:nvCxnSpPr>
        <p:spPr>
          <a:xfrm flipH="1" flipV="1">
            <a:off x="3263859" y="3988103"/>
            <a:ext cx="1293173" cy="19994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Ellipszis 56"/>
          <p:cNvSpPr/>
          <p:nvPr/>
        </p:nvSpPr>
        <p:spPr>
          <a:xfrm>
            <a:off x="2377158" y="3749370"/>
            <a:ext cx="886701" cy="4774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aphicFrame>
        <p:nvGraphicFramePr>
          <p:cNvPr id="59" name="Diagram 58"/>
          <p:cNvGraphicFramePr>
            <a:graphicFrameLocks/>
          </p:cNvGraphicFramePr>
          <p:nvPr>
            <p:extLst/>
          </p:nvPr>
        </p:nvGraphicFramePr>
        <p:xfrm>
          <a:off x="1425076" y="491470"/>
          <a:ext cx="8089641" cy="4528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1" name="Egyenes összekötő nyíllal 60"/>
          <p:cNvCxnSpPr>
            <a:stCxn id="10" idx="1"/>
          </p:cNvCxnSpPr>
          <p:nvPr/>
        </p:nvCxnSpPr>
        <p:spPr>
          <a:xfrm flipH="1">
            <a:off x="6157732" y="1194898"/>
            <a:ext cx="4021966" cy="9063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gyenes összekötő nyíllal 61"/>
          <p:cNvCxnSpPr>
            <a:stCxn id="10" idx="1"/>
          </p:cNvCxnSpPr>
          <p:nvPr/>
        </p:nvCxnSpPr>
        <p:spPr>
          <a:xfrm flipH="1">
            <a:off x="6602973" y="1194898"/>
            <a:ext cx="3576725" cy="19531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799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BE_ESCAIDE" id="{B8231E25-80D9-5448-AC43-7FBE7D1A89CD}" vid="{168D9E2F-84EA-B640-B4C0-A4315794611D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NNGYK</Template>
  <TotalTime>147</TotalTime>
  <Words>804</Words>
  <Application>Microsoft Office PowerPoint</Application>
  <PresentationFormat>Szélesvásznú</PresentationFormat>
  <Paragraphs>126</Paragraphs>
  <Slides>18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Office-téma</vt:lpstr>
      <vt:lpstr>Vizsgálati eredmények értékelése, “Nincs szokatlan változás” parametrikus érték értelmezése, változásai</vt:lpstr>
      <vt:lpstr>Új parametrikus értékek – mikroszkópos biológia</vt:lpstr>
      <vt:lpstr>Jellemző érték meghatározása </vt:lpstr>
      <vt:lpstr>PowerPoint-bemutató</vt:lpstr>
      <vt:lpstr>Néhány „alapfogalom”</vt:lpstr>
      <vt:lpstr>Néhány „alapfogalom”</vt:lpstr>
      <vt:lpstr>Példa</vt:lpstr>
      <vt:lpstr>Példa - módusz</vt:lpstr>
      <vt:lpstr>PowerPoint-bemutató</vt:lpstr>
      <vt:lpstr>Jellemző értékek – mikrobiológiai paraméterek (Telepszám 22 °C és 37 °C) </vt:lpstr>
      <vt:lpstr>Jellemző értékek – mikroszkópos biológiai paraméterek (Házas amőbák és Nematoda)</vt:lpstr>
      <vt:lpstr>Jellemző értékek – kémiai paraméterek (TOC és zavarosság)</vt:lpstr>
      <vt:lpstr>PowerPoint-bemutató</vt:lpstr>
      <vt:lpstr>PowerPoint-bemutató</vt:lpstr>
      <vt:lpstr>PowerPoint-bemutató</vt:lpstr>
      <vt:lpstr>Összefoglalva</vt:lpstr>
      <vt:lpstr>Útmutatók, tájékoztatók</vt:lpstr>
      <vt:lpstr>Köszönöm a megtisztelő figyelmet!</vt:lpstr>
    </vt:vector>
  </TitlesOfParts>
  <Company>NNK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WASTEWATER SURVEILLANCE</dc:title>
  <dc:creator>Izsák Bálint</dc:creator>
  <cp:lastModifiedBy>Izsák Bálint</cp:lastModifiedBy>
  <cp:revision>23</cp:revision>
  <dcterms:created xsi:type="dcterms:W3CDTF">2023-11-07T10:04:01Z</dcterms:created>
  <dcterms:modified xsi:type="dcterms:W3CDTF">2024-01-11T14:34:02Z</dcterms:modified>
</cp:coreProperties>
</file>